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85" r:id="rId6"/>
    <p:sldId id="286" r:id="rId7"/>
    <p:sldId id="287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71" r:id="rId16"/>
    <p:sldId id="272" r:id="rId17"/>
    <p:sldId id="277" r:id="rId18"/>
    <p:sldId id="273" r:id="rId19"/>
    <p:sldId id="274" r:id="rId20"/>
    <p:sldId id="275" r:id="rId21"/>
    <p:sldId id="276" r:id="rId22"/>
    <p:sldId id="278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9205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27027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7498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41286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97771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41591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70198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5837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1994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5594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44917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7D09-FCE0-43B9-91C2-8D0F9F661353}" type="datetimeFigureOut">
              <a:rPr lang="ru-RU" smtClean="0"/>
              <a:t>21.05.2024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DAE30-0A1B-4131-98EB-290E4EDB3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8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92696"/>
            <a:ext cx="734481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Презентация</a:t>
            </a:r>
          </a:p>
          <a:p>
            <a:pPr algn="ctr"/>
            <a:endParaRPr lang="ru-RU" sz="16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«Отчёт работы МБДОУ детский сад «Родничок» за 2023-2024 учебный год</a:t>
            </a:r>
          </a:p>
          <a:p>
            <a:pPr algn="ctr"/>
            <a:endParaRPr lang="ru-RU" sz="4800" b="1" i="1" dirty="0">
              <a:solidFill>
                <a:srgbClr val="002060"/>
              </a:solidFill>
            </a:endParaRPr>
          </a:p>
          <a:p>
            <a:pPr algn="r"/>
            <a:r>
              <a:rPr lang="ru-RU" sz="2800" b="1" i="1" dirty="0" smtClean="0">
                <a:solidFill>
                  <a:srgbClr val="002060"/>
                </a:solidFill>
              </a:rPr>
              <a:t>Подготовлена старшим </a:t>
            </a:r>
          </a:p>
          <a:p>
            <a:pPr algn="r"/>
            <a:r>
              <a:rPr lang="ru-RU" sz="2800" b="1" i="1" dirty="0" smtClean="0">
                <a:solidFill>
                  <a:srgbClr val="002060"/>
                </a:solidFill>
              </a:rPr>
              <a:t>воспитателем МБДОУ</a:t>
            </a:r>
          </a:p>
          <a:p>
            <a:pPr algn="r"/>
            <a:r>
              <a:rPr lang="ru-RU" sz="2800" b="1" i="1" dirty="0" smtClean="0">
                <a:solidFill>
                  <a:srgbClr val="002060"/>
                </a:solidFill>
              </a:rPr>
              <a:t> Ивановой О.В.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5" y="4326802"/>
            <a:ext cx="2947913" cy="227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019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295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32656"/>
            <a:ext cx="8784976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Для повышения педагогического опыта сотрудников были проведены:</a:t>
            </a:r>
            <a:endParaRPr lang="ru-RU" sz="1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семинар-практикум «Художественно-эстетическая деятельность в ДОУ»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семинар-практикум «Формирование положительного отношения к природе через художественно-эстетическое развитие дошкольников»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- семинар «Использование проектной деятельности в работе с детьми дошкольного возраста»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Семинар в виде деловой игры «На пути к совершенству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16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81" y="2852937"/>
            <a:ext cx="3060699" cy="408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23176"/>
            <a:ext cx="4844136" cy="363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391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4868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 целью повышения профессионального мастерства педагогов, создания условий по его распространению в МБДОУ с начала учебного года работало методическое объединение «Методическая копилка». 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dirty="0" smtClean="0">
                <a:solidFill>
                  <a:srgbClr val="002060"/>
                </a:solidFill>
              </a:rPr>
              <a:t>          </a:t>
            </a:r>
            <a:r>
              <a:rPr lang="ru-RU" u="sng" dirty="0" smtClean="0">
                <a:solidFill>
                  <a:srgbClr val="002060"/>
                </a:solidFill>
              </a:rPr>
              <a:t> 1 заседание МО</a:t>
            </a:r>
          </a:p>
          <a:p>
            <a:r>
              <a:rPr lang="ru-RU" u="sng" dirty="0" smtClean="0">
                <a:solidFill>
                  <a:srgbClr val="002060"/>
                </a:solidFill>
              </a:rPr>
              <a:t>Цель: </a:t>
            </a:r>
            <a:r>
              <a:rPr lang="ru-RU" dirty="0">
                <a:solidFill>
                  <a:srgbClr val="002060"/>
                </a:solidFill>
              </a:rPr>
              <a:t>Повышение профессиональной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компетентности </a:t>
            </a:r>
            <a:r>
              <a:rPr lang="ru-RU" dirty="0">
                <a:solidFill>
                  <a:srgbClr val="002060"/>
                </a:solidFill>
              </a:rPr>
              <a:t>педагогов  по реализации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задач </a:t>
            </a:r>
            <a:r>
              <a:rPr lang="ru-RU" dirty="0">
                <a:solidFill>
                  <a:srgbClr val="002060"/>
                </a:solidFill>
              </a:rPr>
              <a:t>художественно-эстетического направления.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259960" cy="24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9" y="4077072"/>
            <a:ext cx="3377170" cy="253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74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60648"/>
            <a:ext cx="6984776" cy="168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2060"/>
                </a:solidFill>
              </a:rPr>
              <a:t>2 заседание МО</a:t>
            </a:r>
          </a:p>
          <a:p>
            <a:pPr algn="ctr"/>
            <a:endParaRPr lang="ru-RU" u="sng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закрепление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знаний педагогов по социально-нравственному воспитанию дошкольников.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6195"/>
            <a:ext cx="4462641" cy="334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4123899" cy="309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24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16632"/>
            <a:ext cx="813690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С целью отслеживания результативности педагогического процесса в </a:t>
            </a:r>
            <a:r>
              <a:rPr lang="ru-RU" sz="2000" b="1" i="1" dirty="0" smtClean="0">
                <a:solidFill>
                  <a:srgbClr val="0070C0"/>
                </a:solidFill>
              </a:rPr>
              <a:t>2023-2024 учебном </a:t>
            </a:r>
            <a:r>
              <a:rPr lang="ru-RU" sz="2000" b="1" i="1" dirty="0">
                <a:solidFill>
                  <a:srgbClr val="0070C0"/>
                </a:solidFill>
              </a:rPr>
              <a:t>году были проведены следующие виды контроля:</a:t>
            </a:r>
          </a:p>
          <a:p>
            <a:pPr algn="ctr"/>
            <a:endParaRPr lang="ru-RU" sz="2000" b="1" i="1" dirty="0">
              <a:solidFill>
                <a:srgbClr val="0070C0"/>
              </a:solidFill>
            </a:endParaRPr>
          </a:p>
          <a:p>
            <a:pPr algn="ctr"/>
            <a:r>
              <a:rPr lang="ru-RU" sz="2000" b="1" i="1" u="sng" dirty="0">
                <a:solidFill>
                  <a:srgbClr val="002060"/>
                </a:solidFill>
              </a:rPr>
              <a:t>Тематический контроль: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№1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Тема: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«Организация работы по художественно-эстетическому развитию детей в ДОУ».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№ 2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Тема:</a:t>
            </a:r>
            <a:r>
              <a:rPr lang="ru-RU" sz="2000" b="1" dirty="0">
                <a:solidFill>
                  <a:srgbClr val="FF0000"/>
                </a:solidFill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</a:rPr>
              <a:t>«Создание условий для социально-нравственного развития детей дошкольного возраста».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endParaRPr lang="ru-RU" sz="2000" b="1" dirty="0">
              <a:solidFill>
                <a:srgbClr val="0070C0"/>
              </a:solidFill>
            </a:endParaRP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</a:rPr>
              <a:t>В </a:t>
            </a:r>
            <a:r>
              <a:rPr lang="ru-RU" sz="2000" b="1" u="sng" dirty="0">
                <a:solidFill>
                  <a:srgbClr val="002060"/>
                </a:solidFill>
              </a:rPr>
              <a:t>течении года старшим воспитателем проводился оперативный контроль.</a:t>
            </a:r>
          </a:p>
          <a:p>
            <a:pPr algn="ctr"/>
            <a:r>
              <a:rPr lang="ru-RU" sz="2000" b="1" u="sng" dirty="0">
                <a:solidFill>
                  <a:srgbClr val="002060"/>
                </a:solidFill>
              </a:rPr>
              <a:t>Оперативный контроль проводился в соответствии с утверждённой на начало года циклограммой</a:t>
            </a:r>
            <a:r>
              <a:rPr lang="ru-RU" sz="2000" b="1" u="sng" dirty="0" smtClean="0">
                <a:solidFill>
                  <a:srgbClr val="002060"/>
                </a:solidFill>
              </a:rPr>
              <a:t>.</a:t>
            </a:r>
            <a:endParaRPr lang="ru-RU" sz="2000" b="1" u="sng" dirty="0">
              <a:solidFill>
                <a:srgbClr val="002060"/>
              </a:solidFill>
            </a:endParaRPr>
          </a:p>
          <a:p>
            <a:pPr algn="ctr"/>
            <a:endParaRPr lang="ru-RU" sz="2000" b="1" dirty="0">
              <a:solidFill>
                <a:srgbClr val="0070C0"/>
              </a:solidFill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Итоги всех видов контроля обсуждались на педагогических советах МБДОУ и педагогических часах.  </a:t>
            </a:r>
            <a:endParaRPr lang="ru-RU" sz="2000" b="1" dirty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77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764705"/>
            <a:ext cx="84969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002060"/>
                </a:solidFill>
              </a:rPr>
              <a:t>В дошкольном учреждении практикуется такой вид </a:t>
            </a:r>
            <a:r>
              <a:rPr lang="ru-RU" sz="2000" b="1" u="sng" dirty="0" smtClean="0">
                <a:solidFill>
                  <a:srgbClr val="002060"/>
                </a:solidFill>
              </a:rPr>
              <a:t>методической </a:t>
            </a:r>
            <a:r>
              <a:rPr lang="ru-RU" sz="2000" b="1" u="sng" dirty="0">
                <a:solidFill>
                  <a:srgbClr val="002060"/>
                </a:solidFill>
              </a:rPr>
              <a:t>работы, как </a:t>
            </a:r>
            <a:r>
              <a:rPr lang="ru-RU" sz="2000" b="1" u="sng" dirty="0" smtClean="0">
                <a:solidFill>
                  <a:srgbClr val="002060"/>
                </a:solidFill>
              </a:rPr>
              <a:t>открытые </a:t>
            </a:r>
            <a:r>
              <a:rPr lang="ru-RU" sz="2000" b="1" u="sng" dirty="0">
                <a:solidFill>
                  <a:srgbClr val="002060"/>
                </a:solidFill>
              </a:rPr>
              <a:t>просмотры внутри сада</a:t>
            </a:r>
            <a:r>
              <a:rPr lang="ru-RU" sz="2000" b="1" u="sng" dirty="0" smtClean="0">
                <a:solidFill>
                  <a:srgbClr val="002060"/>
                </a:solidFill>
              </a:rPr>
              <a:t>.</a:t>
            </a:r>
            <a:endParaRPr lang="ru-RU" sz="2000" b="1" u="sng" dirty="0">
              <a:solidFill>
                <a:srgbClr val="002060"/>
              </a:solidFill>
            </a:endParaRPr>
          </a:p>
          <a:p>
            <a:pPr algn="ctr"/>
            <a:r>
              <a:rPr lang="ru-RU" sz="2000" b="1" u="sng" dirty="0">
                <a:solidFill>
                  <a:srgbClr val="FF0000"/>
                </a:solidFill>
              </a:rPr>
              <a:t>В </a:t>
            </a:r>
            <a:r>
              <a:rPr lang="ru-RU" sz="2000" b="1" u="sng" dirty="0" smtClean="0">
                <a:solidFill>
                  <a:srgbClr val="FF0000"/>
                </a:solidFill>
              </a:rPr>
              <a:t>2023-2024 </a:t>
            </a:r>
            <a:r>
              <a:rPr lang="ru-RU" sz="2000" b="1" u="sng" dirty="0">
                <a:solidFill>
                  <a:srgbClr val="FF0000"/>
                </a:solidFill>
              </a:rPr>
              <a:t>учебном году были </a:t>
            </a:r>
            <a:r>
              <a:rPr lang="ru-RU" sz="2000" b="1" u="sng" dirty="0" smtClean="0">
                <a:solidFill>
                  <a:srgbClr val="FF0000"/>
                </a:solidFill>
              </a:rPr>
              <a:t>проведены следующие открытые занятия</a:t>
            </a:r>
          </a:p>
          <a:p>
            <a:pPr algn="ctr"/>
            <a:endParaRPr lang="ru-RU" sz="2000" b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 -Организованная образовательная деятельность по аппликации на скотче во второй младшей группе  «Осеннее дерево». Воспитатель младшей группы </a:t>
            </a:r>
            <a:r>
              <a:rPr lang="ru-RU" sz="1400" b="1" dirty="0" err="1">
                <a:solidFill>
                  <a:srgbClr val="FF0000"/>
                </a:solidFill>
              </a:rPr>
              <a:t>Монахова</a:t>
            </a:r>
            <a:r>
              <a:rPr lang="ru-RU" sz="1400" b="1" dirty="0">
                <a:solidFill>
                  <a:srgbClr val="FF0000"/>
                </a:solidFill>
              </a:rPr>
              <a:t> Н.А..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- Организация игровой деятельности в группе раннего возраста. Воспитатель группы Иванова М.Л. 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- Организация НОД по ФЭМП подготовительной группе </a:t>
            </a:r>
            <a:r>
              <a:rPr lang="ru-RU" sz="1400" b="1" dirty="0" err="1">
                <a:solidFill>
                  <a:srgbClr val="FF0000"/>
                </a:solidFill>
              </a:rPr>
              <a:t>группе</a:t>
            </a:r>
            <a:r>
              <a:rPr lang="ru-RU" sz="1400" b="1" dirty="0">
                <a:solidFill>
                  <a:srgbClr val="FF0000"/>
                </a:solidFill>
              </a:rPr>
              <a:t>. Воспитатель Коломенская Н.В. (в рамках РМО).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В апреле воспитателем подготовительной к школе группе Коломенской Натальей Васильевной были подготовлены и проведены открытые занятия для учителей начальных классов </a:t>
            </a:r>
            <a:r>
              <a:rPr lang="ru-RU" sz="1400" b="1" dirty="0" err="1">
                <a:solidFill>
                  <a:srgbClr val="FF0000"/>
                </a:solidFill>
              </a:rPr>
              <a:t>Фировской</a:t>
            </a:r>
            <a:r>
              <a:rPr lang="ru-RU" sz="1400" b="1" dirty="0">
                <a:solidFill>
                  <a:srgbClr val="FF0000"/>
                </a:solidFill>
              </a:rPr>
              <a:t> СОШ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22805"/>
            <a:ext cx="2717709" cy="20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6" y="4108743"/>
            <a:ext cx="2755208" cy="206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19" y="4134461"/>
            <a:ext cx="2736458" cy="205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95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8352928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Участие воспитателей в районном конкурсе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«Воспитатель года». </a:t>
            </a:r>
            <a:endParaRPr lang="ru-RU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7885"/>
            <a:ext cx="3959990" cy="243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7885"/>
            <a:ext cx="4169421" cy="243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2204463" cy="286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512" y="3873764"/>
            <a:ext cx="2196936" cy="292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gas-kvas.com/grafic/uploads/posts/2024-01/gas-kvas-com-p-odna-krasivaya-roza-na-prozrachnom-fone-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08" y="4214695"/>
            <a:ext cx="4006479" cy="224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32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88640"/>
            <a:ext cx="74888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Участие педагогов и детей МБДОУ  в конкурсах,  выставках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«Лучшее украшение группы к Новому году»</a:t>
            </a:r>
          </a:p>
          <a:p>
            <a:pPr marL="285750" indent="-285750" algn="ctr">
              <a:buFontTx/>
              <a:buChar char="-"/>
            </a:pPr>
            <a:r>
              <a:rPr lang="ru-RU" b="1" dirty="0">
                <a:solidFill>
                  <a:srgbClr val="002060"/>
                </a:solidFill>
              </a:rPr>
              <a:t>«Окна Победы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«Рождественское чудо» (муниципальный фестиваль)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«Окно в сказку» (районный конкурс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«Воспитатель года» </a:t>
            </a:r>
            <a:r>
              <a:rPr lang="ru-RU" b="1" dirty="0" smtClean="0">
                <a:solidFill>
                  <a:srgbClr val="002060"/>
                </a:solidFill>
              </a:rPr>
              <a:t>(районный конкурс)</a:t>
            </a:r>
          </a:p>
          <a:p>
            <a:pPr marL="285750" indent="-285750" algn="ctr">
              <a:buFontTx/>
              <a:buChar char="-"/>
            </a:pP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Выставки детского </a:t>
            </a:r>
            <a:r>
              <a:rPr lang="ru-RU" b="1" dirty="0" smtClean="0">
                <a:solidFill>
                  <a:srgbClr val="FF0000"/>
                </a:solidFill>
              </a:rPr>
              <a:t>творчества и совместного творчества детей и родителей: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-выставка поделок </a:t>
            </a:r>
            <a:r>
              <a:rPr lang="ru-RU" b="1" dirty="0" smtClean="0">
                <a:solidFill>
                  <a:srgbClr val="002060"/>
                </a:solidFill>
              </a:rPr>
              <a:t>«Яблочная фантазия»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-творческая выставка «Золотые руки матери»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- выставка рисунков </a:t>
            </a:r>
            <a:r>
              <a:rPr lang="ru-RU" b="1" dirty="0" smtClean="0">
                <a:solidFill>
                  <a:srgbClr val="002060"/>
                </a:solidFill>
              </a:rPr>
              <a:t>«Мамочка любимая»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- </a:t>
            </a:r>
            <a:r>
              <a:rPr lang="ru-RU" b="1" dirty="0" smtClean="0">
                <a:solidFill>
                  <a:srgbClr val="002060"/>
                </a:solidFill>
              </a:rPr>
              <a:t>Выставка совместного творчества детей и родителей  «Новогодняя игрушка»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-Выставка детских рисунков «Зима, Новый год»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- выставка детских рисунков «Защитники Отечества»;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  </a:t>
            </a:r>
            <a:r>
              <a:rPr lang="ru-RU" b="1" dirty="0">
                <a:solidFill>
                  <a:srgbClr val="002060"/>
                </a:solidFill>
              </a:rPr>
              <a:t>выставка рисунков «Для вас любимые»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- выставка детских рисунков </a:t>
            </a:r>
            <a:r>
              <a:rPr lang="ru-RU" b="1" dirty="0" smtClean="0">
                <a:solidFill>
                  <a:srgbClr val="002060"/>
                </a:solidFill>
              </a:rPr>
              <a:t>«Далёкий </a:t>
            </a:r>
            <a:r>
              <a:rPr lang="ru-RU" b="1" dirty="0">
                <a:solidFill>
                  <a:srgbClr val="002060"/>
                </a:solidFill>
              </a:rPr>
              <a:t>космос»;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b="1" dirty="0">
                <a:solidFill>
                  <a:srgbClr val="002060"/>
                </a:solidFill>
              </a:rPr>
              <a:t>выставка детских рисунков </a:t>
            </a:r>
            <a:r>
              <a:rPr lang="ru-RU" b="1" dirty="0" smtClean="0">
                <a:solidFill>
                  <a:srgbClr val="002060"/>
                </a:solidFill>
              </a:rPr>
              <a:t>«День победы»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 algn="ctr">
              <a:buFontTx/>
              <a:buChar char="-"/>
            </a:pP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68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3815"/>
            <a:ext cx="2829303" cy="212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55" y="836712"/>
            <a:ext cx="2979183" cy="223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31" y="321185"/>
            <a:ext cx="2769892" cy="207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844385" cy="213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55" y="4005064"/>
            <a:ext cx="2979183" cy="223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24" y="3586448"/>
            <a:ext cx="2827912" cy="212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373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18864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Выступление в РДК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2606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Выступление на школьной линейке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56" y="1032881"/>
            <a:ext cx="3403976" cy="255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56" y="3760187"/>
            <a:ext cx="3403976" cy="255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1603"/>
            <a:ext cx="3403974" cy="255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6918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020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924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40466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Спортивное развлечение «</a:t>
            </a:r>
            <a:r>
              <a:rPr lang="ru-RU" b="1" dirty="0" err="1" smtClean="0">
                <a:solidFill>
                  <a:srgbClr val="FF0000"/>
                </a:solidFill>
              </a:rPr>
              <a:t>Зарничка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812022" cy="28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89" y="3630671"/>
            <a:ext cx="4210267" cy="31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460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188640"/>
            <a:ext cx="565211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В 2023-2024 учебном году в МБДОУ функционировало 5 групп.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На конец учебного года численность контингента воспитанников составила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74 ребёнка, из них::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I младшая группа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15 человек,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 младшая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группа–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14 человек,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средняя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группа–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16 человека,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старшая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группа–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12 человек,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 подготовительная  группа 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лет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– 17 человек.</a:t>
            </a:r>
            <a:endParaRPr lang="ru-RU"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1" y="4272823"/>
            <a:ext cx="3202389" cy="240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72823"/>
            <a:ext cx="3240002" cy="24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52936"/>
            <a:ext cx="3139614" cy="23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79" y="188640"/>
            <a:ext cx="3354287" cy="251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890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Trebuchet MS"/>
              </a:rPr>
              <a:t>В </a:t>
            </a:r>
            <a:r>
              <a:rPr lang="ru-RU" sz="2000" b="1" dirty="0" smtClean="0">
                <a:solidFill>
                  <a:srgbClr val="FF0000"/>
                </a:solidFill>
                <a:latin typeface="Trebuchet MS"/>
              </a:rPr>
              <a:t>2023-2024 </a:t>
            </a:r>
            <a:r>
              <a:rPr lang="ru-RU" sz="2000" b="1" dirty="0">
                <a:solidFill>
                  <a:srgbClr val="FF0000"/>
                </a:solidFill>
                <a:latin typeface="Trebuchet MS"/>
              </a:rPr>
              <a:t>году детский сад активно взаимодействовал с Районным краеведческом музеем и Детской библиотекой.</a:t>
            </a:r>
          </a:p>
          <a:p>
            <a:pPr lvl="0" algn="ctr"/>
            <a:r>
              <a:rPr lang="ru-RU" sz="2000" b="1" dirty="0">
                <a:solidFill>
                  <a:srgbClr val="FF0000"/>
                </a:solidFill>
                <a:latin typeface="Trebuchet MS"/>
              </a:rPr>
              <a:t>Мероприятия с этими учреждениями проводились и на базе детского сада и в самих учреждениях.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3818"/>
            <a:ext cx="2878231" cy="21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28" y="1822450"/>
            <a:ext cx="2866720" cy="215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67" y="1813818"/>
            <a:ext cx="2878229" cy="215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93096"/>
            <a:ext cx="2880319" cy="21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28" y="4277978"/>
            <a:ext cx="2920632" cy="219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98" y="4294024"/>
            <a:ext cx="2891165" cy="216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824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0" y="-27920"/>
            <a:ext cx="9156810" cy="688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8864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Мероприятия на базе РДК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6336"/>
            <a:ext cx="3384937" cy="253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57972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</a:rPr>
              <a:t>Масленица.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6" y="4005064"/>
            <a:ext cx="3419871" cy="256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357301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</a:rPr>
              <a:t>Новый год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62068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</a:rPr>
              <a:t>Мастер-классы</a:t>
            </a: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18" y="959242"/>
            <a:ext cx="3518256" cy="263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14" y="3911570"/>
            <a:ext cx="3515660" cy="263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830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7" y="3913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Экскурсии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5" y="557972"/>
            <a:ext cx="403244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4" y="3717031"/>
            <a:ext cx="4032449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7263"/>
            <a:ext cx="4046727" cy="303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60" y="3717031"/>
            <a:ext cx="4040499" cy="30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024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-679817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solidFill>
                <a:srgbClr val="FF0000"/>
              </a:solidFill>
              <a:latin typeface="Trebuchet MS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rebuchet MS"/>
            </a:endParaRPr>
          </a:p>
          <a:p>
            <a:pPr lvl="0" algn="ctr"/>
            <a:endParaRPr lang="ru-RU" sz="2400" b="1" dirty="0" smtClean="0">
              <a:solidFill>
                <a:srgbClr val="FF0000"/>
              </a:solidFill>
              <a:latin typeface="Trebuchet MS"/>
            </a:endParaRPr>
          </a:p>
          <a:p>
            <a:pPr lvl="0" algn="ctr"/>
            <a:endParaRPr lang="ru-RU" sz="2400" b="1" dirty="0">
              <a:solidFill>
                <a:srgbClr val="FF0000"/>
              </a:solidFill>
              <a:latin typeface="Trebuchet MS"/>
            </a:endParaRPr>
          </a:p>
          <a:p>
            <a:pPr lvl="0" algn="ctr"/>
            <a:r>
              <a:rPr lang="ru-RU" sz="2400" b="1" u="sng" dirty="0" smtClean="0">
                <a:solidFill>
                  <a:srgbClr val="FF0000"/>
                </a:solidFill>
                <a:latin typeface="Trebuchet MS"/>
              </a:rPr>
              <a:t>Для </a:t>
            </a:r>
            <a:r>
              <a:rPr lang="ru-RU" sz="2400" b="1" u="sng" dirty="0">
                <a:solidFill>
                  <a:srgbClr val="FF0000"/>
                </a:solidFill>
                <a:latin typeface="Trebuchet MS"/>
              </a:rPr>
              <a:t>выявления удовлетворённости родителей предоставлением учреждением услуги, было проведено анкетирование.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rebuchet MS"/>
              </a:rPr>
              <a:t>По итогам анкетирования выявлено следующее:</a:t>
            </a:r>
          </a:p>
          <a:p>
            <a:pPr lvl="0" algn="ctr"/>
            <a:endParaRPr lang="ru-RU" sz="2400" b="1" dirty="0">
              <a:solidFill>
                <a:srgbClr val="FF0000"/>
              </a:solidFill>
              <a:latin typeface="Trebuchet MS"/>
            </a:endParaRP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rebuchet MS"/>
              </a:rPr>
              <a:t>Приняли участие родителей -  </a:t>
            </a:r>
            <a:r>
              <a:rPr lang="ru-RU" sz="2400" b="1" dirty="0">
                <a:solidFill>
                  <a:srgbClr val="0070C0"/>
                </a:solidFill>
                <a:latin typeface="Trebuchet MS"/>
              </a:rPr>
              <a:t>65 (93%)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rebuchet MS"/>
              </a:rPr>
              <a:t>Ответ «Да» - </a:t>
            </a:r>
            <a:r>
              <a:rPr lang="ru-RU" sz="2400" b="1" dirty="0">
                <a:solidFill>
                  <a:srgbClr val="0070C0"/>
                </a:solidFill>
                <a:latin typeface="Trebuchet MS"/>
              </a:rPr>
              <a:t>719 (92% родителей удовлетворены качеством деятельности МДОУ)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rebuchet MS"/>
              </a:rPr>
              <a:t>Ответ «Частично» - </a:t>
            </a:r>
            <a:r>
              <a:rPr lang="ru-RU" sz="2400" b="1" dirty="0">
                <a:solidFill>
                  <a:srgbClr val="0070C0"/>
                </a:solidFill>
                <a:latin typeface="Trebuchet MS"/>
              </a:rPr>
              <a:t>55 (7% родителей частично удовлетворены качеством деятельности МДОУ)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rebuchet MS"/>
              </a:rPr>
              <a:t>Ответ «Нет» - </a:t>
            </a:r>
            <a:r>
              <a:rPr lang="ru-RU" sz="2400" b="1" dirty="0">
                <a:solidFill>
                  <a:srgbClr val="0070C0"/>
                </a:solidFill>
                <a:latin typeface="Trebuchet MS"/>
              </a:rPr>
              <a:t>6 (1% родителей не удовлетворены качеством деятельности МДОУ)</a:t>
            </a:r>
          </a:p>
        </p:txBody>
      </p:sp>
    </p:spTree>
    <p:extLst>
      <p:ext uri="{BB962C8B-B14F-4D97-AF65-F5344CB8AC3E}">
        <p14:creationId xmlns:p14="http://schemas.microsoft.com/office/powerpoint/2010/main" val="395134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672" y="260648"/>
            <a:ext cx="6048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FF0000"/>
                </a:solidFill>
              </a:rPr>
              <a:t>Анализ освоения детьми ООП МБДОУ.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53805"/>
              </p:ext>
            </p:extLst>
          </p:nvPr>
        </p:nvGraphicFramePr>
        <p:xfrm>
          <a:off x="755576" y="1484784"/>
          <a:ext cx="7416824" cy="3340194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504056"/>
                <a:gridCol w="648072"/>
                <a:gridCol w="576064"/>
                <a:gridCol w="648072"/>
                <a:gridCol w="648072"/>
                <a:gridCol w="576064"/>
                <a:gridCol w="576064"/>
                <a:gridCol w="576064"/>
                <a:gridCol w="504056"/>
                <a:gridCol w="792088"/>
                <a:gridCol w="720080"/>
              </a:tblGrid>
              <a:tr h="53977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Основная часть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Уровень овладения необходимыми навыками и умениями по образовательным областям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Социально- коммуникативное развитие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Физическое развитие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Речевое развитие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Художественно- эстетическое </a:t>
                      </a: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развитие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Итоговый результат по </a:t>
                      </a:r>
                      <a:r>
                        <a:rPr lang="ru-RU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групе</a:t>
                      </a: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С.г</a:t>
                      </a: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К.г</a:t>
                      </a: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С.г.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К.г.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С.г.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К.г.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С.г.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К.г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С.г</a:t>
                      </a: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К.г.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С.г</a:t>
                      </a: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К.г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9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С- 5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СВ- 12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С- 5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СВ- 12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С-2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С- 17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С-3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Н- 1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С- 16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В- 0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С-6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В-0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Н- 0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С- 15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СВ- 2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В- 0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Н-0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С-4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В-0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Н- 1/7%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С- 11/64%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СВ- 5/29%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В- 0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Н-0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С- 3/18%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СВ-14/82%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В-0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888" y="3091577"/>
            <a:ext cx="2167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24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Задачи на 2024-2025 учебный год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77048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i="1" dirty="0" smtClean="0">
                <a:solidFill>
                  <a:srgbClr val="FF0000"/>
                </a:solidFill>
              </a:rPr>
              <a:t>Усилить </a:t>
            </a:r>
            <a:r>
              <a:rPr lang="ru-RU" sz="2800" i="1" dirty="0">
                <a:solidFill>
                  <a:srgbClr val="FF0000"/>
                </a:solidFill>
              </a:rPr>
              <a:t>работу по развитию связной речи детей дошкольного возраста  на занятиях и в повседневной жизни, формированию активной речи через различные виды деятельности</a:t>
            </a:r>
            <a:r>
              <a:rPr lang="ru-RU" sz="2800" i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sz="2800" i="1" dirty="0">
              <a:solidFill>
                <a:srgbClr val="FF0000"/>
              </a:solidFill>
            </a:endParaRPr>
          </a:p>
          <a:p>
            <a:pPr algn="ctr"/>
            <a:r>
              <a:rPr lang="ru-RU" sz="2800" i="1" dirty="0">
                <a:solidFill>
                  <a:srgbClr val="FF0000"/>
                </a:solidFill>
              </a:rPr>
              <a:t>2.	Продолжить работу с детьми по формированию чувства гордости и любви к своей стране через знакомство с родным краем, его достопримечательностями, природой, людьми и историей. </a:t>
            </a:r>
          </a:p>
        </p:txBody>
      </p:sp>
    </p:spTree>
    <p:extLst>
      <p:ext uri="{BB962C8B-B14F-4D97-AF65-F5344CB8AC3E}">
        <p14:creationId xmlns:p14="http://schemas.microsoft.com/office/powerpoint/2010/main" val="388783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62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836712"/>
            <a:ext cx="7200800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FF0000"/>
                </a:solidFill>
              </a:rPr>
              <a:t>Педагогический состав МБДОУ</a:t>
            </a:r>
          </a:p>
          <a:p>
            <a:pPr algn="ctr"/>
            <a:endParaRPr lang="ru-RU" b="1" dirty="0"/>
          </a:p>
          <a:p>
            <a:pPr marL="1270" algn="ctr">
              <a:lnSpc>
                <a:spcPct val="107000"/>
              </a:lnSpc>
              <a:spcAft>
                <a:spcPts val="11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Всего: 11 человек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1270" algn="ctr">
              <a:lnSpc>
                <a:spcPct val="107000"/>
              </a:lnSpc>
              <a:spcAft>
                <a:spcPts val="11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Воспитатели: 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8</a:t>
            </a: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 человек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1270" algn="ctr">
              <a:lnSpc>
                <a:spcPct val="107000"/>
              </a:lnSpc>
              <a:spcAft>
                <a:spcPts val="11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Старший воспитатель 1 человек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marL="1270" algn="ctr">
              <a:lnSpc>
                <a:spcPct val="107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Специалисты: </a:t>
            </a:r>
            <a:endParaRPr lang="ru-RU" sz="28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музыкальный руководитель 1 человека</a:t>
            </a:r>
          </a:p>
          <a:p>
            <a:pPr algn="ctr"/>
            <a:endParaRPr lang="ru-RU" sz="2800" b="1" dirty="0" smtClean="0">
              <a:solidFill>
                <a:srgbClr val="0070C0"/>
              </a:solidFill>
              <a:effectLst/>
              <a:latin typeface="Times New Roman"/>
              <a:ea typeface="Calibri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</a:rPr>
              <a:t>П</a:t>
            </a: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сихолог работает в порядке  совмещения должности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584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2" y="-17334"/>
            <a:ext cx="2234933" cy="34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322" y="21301"/>
            <a:ext cx="2501768" cy="333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"/>
            <a:ext cx="1944216" cy="351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6" y="3758419"/>
            <a:ext cx="2229109" cy="29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58419"/>
            <a:ext cx="2575859" cy="29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86" y="3769156"/>
            <a:ext cx="2240212" cy="296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891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32248" cy="32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24" y="117415"/>
            <a:ext cx="3119299" cy="259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5" y="3742463"/>
            <a:ext cx="3554154" cy="267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17415"/>
            <a:ext cx="2525764" cy="30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92511" cy="291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39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88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2" y="116632"/>
            <a:ext cx="296774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83"/>
            <a:ext cx="2990587" cy="332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427"/>
            <a:ext cx="2375937" cy="330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3600400" cy="310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12" y="3605909"/>
            <a:ext cx="4196064" cy="314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953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5680"/>
            <a:ext cx="2592288" cy="36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30" y="116632"/>
            <a:ext cx="2494236" cy="369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1396"/>
            <a:ext cx="2493370" cy="403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600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92696"/>
            <a:ext cx="7920880" cy="589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Анализ методической работы.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Методическая работа в 2023-2024 учебном году была направлена на выполнение поставленных задач и их реализацию через все виды деятельности. При планировании методической работы детского сада, педагогический коллектив стремился использовать те формы работы, которые позволили бы решать проблемы и задачи, стоящие перед МБДОУ.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Задачи на 2023-2024 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у.г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1.Повысить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компетенции педагогических работников в вопросах применения федеральной образовательной программы дошкольного </a:t>
            </a: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образования; 2.Акцентировать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работу педагогов  в развитие творческого потенциала каждого ребёнка через художественно-эстетические виды деятельности.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3.Продолжить 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работу педагогов по формированию у детей нравственно-патриотических качеств и социально-морального поведения через воспитание любви к семье, родному краю, своей родины,  уважительное и доброжелательное отношение  к окружающим.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036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7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240917"/>
            <a:ext cx="756084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С целью выполнения годового плана в МДОУ была выполнена следующая методическая работа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: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В 2023-2024 году было проведено  </a:t>
            </a:r>
            <a:r>
              <a:rPr lang="ru-RU" dirty="0">
                <a:solidFill>
                  <a:srgbClr val="FF0000"/>
                </a:solidFill>
              </a:rPr>
              <a:t>5</a:t>
            </a:r>
            <a:r>
              <a:rPr lang="ru-RU" dirty="0" smtClean="0">
                <a:solidFill>
                  <a:srgbClr val="FF0000"/>
                </a:solidFill>
              </a:rPr>
              <a:t> педагогических советов.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pPr marL="342900" indent="-342900" algn="ctr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Установочный</a:t>
            </a:r>
          </a:p>
          <a:p>
            <a:pPr marL="342900" indent="-342900" algn="ctr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«Современные подходы к организации художественно-эстетического развития дошкольников»</a:t>
            </a:r>
          </a:p>
          <a:p>
            <a:pPr marL="342900" indent="-342900" algn="ctr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«Социально-нравственное воспитание детей –важный фактор социализации воспитанников»</a:t>
            </a:r>
          </a:p>
          <a:p>
            <a:pPr marL="342900" indent="-342900" algn="ctr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«Современные подходы к гражданско-патриотическому воспитанию в ДОУ</a:t>
            </a:r>
            <a:endParaRPr lang="ru-RU" sz="1600" dirty="0" smtClean="0">
              <a:solidFill>
                <a:srgbClr val="00206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indent="-342900" algn="ctr">
              <a:buAutoNum type="arabicPeriod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Итоговый</a:t>
            </a:r>
            <a:endParaRPr lang="ru-RU" sz="1600" dirty="0" smtClean="0">
              <a:solidFill>
                <a:srgbClr val="00206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83671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096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1004</Words>
  <Application>Microsoft Office PowerPoint</Application>
  <PresentationFormat>Экран (4:3)</PresentationFormat>
  <Paragraphs>186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МБДОУ Фировский сад Родничок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76</cp:revision>
  <dcterms:created xsi:type="dcterms:W3CDTF">2022-05-24T12:01:48Z</dcterms:created>
  <dcterms:modified xsi:type="dcterms:W3CDTF">2024-05-21T10:54:21Z</dcterms:modified>
</cp:coreProperties>
</file>