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89" r:id="rId4"/>
    <p:sldId id="291" r:id="rId5"/>
    <p:sldId id="292" r:id="rId6"/>
    <p:sldId id="293" r:id="rId7"/>
    <p:sldId id="259" r:id="rId8"/>
    <p:sldId id="295" r:id="rId9"/>
    <p:sldId id="283" r:id="rId10"/>
    <p:sldId id="272" r:id="rId11"/>
    <p:sldId id="286" r:id="rId12"/>
    <p:sldId id="285" r:id="rId13"/>
    <p:sldId id="287" r:id="rId14"/>
    <p:sldId id="276" r:id="rId15"/>
    <p:sldId id="288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79" autoAdjust="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DC4C3-EFBE-4FDD-BDD7-DCA60BA07D5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69999-1AD8-464C-AF7F-A622A6CAE29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ru-RU" sz="800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ru-RU" sz="8000">
                <a:solidFill>
                  <a:srgbClr val="C0E474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84929AB-9229-4ABA-AA98-DEA50C50746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9EA71-3BBE-4E9F-89B6-C7A7EFB9C97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ru-RU" sz="8000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altLang="ru-RU" sz="8000">
                <a:solidFill>
                  <a:srgbClr val="C0E474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9BF76C0-F6C1-4C53-809A-CB915269E02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686AE18-80C1-4DA3-B4C0-EC034C7A4F3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A9C94-E60D-411D-AB5A-69E8FBAD0C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F24B4-C179-44A8-AC9D-C3CE0A8F8F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41F44-76AC-4237-A805-3287630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6DAE8-F031-4437-A816-44B249EE683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91BB5-D000-454F-993B-D1568931F8A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D429E6-C152-4B5B-8BB6-996DA0BF35F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98F6C-59B4-447A-A06F-2A46127337E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662A5-02B5-4223-9B92-55B643130CA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D482C-57E7-489E-8656-DEDF7EC9F14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E1370-EEA6-4893-87A9-DEE6803716A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</a:defRPr>
            </a:lvl1pPr>
          </a:lstStyle>
          <a:p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1"/>
                </a:solidFill>
              </a:defRPr>
            </a:lvl1pPr>
          </a:lstStyle>
          <a:p>
            <a:fld id="{BB52169F-90E1-452C-9EBC-404CC92D1A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32" r:id="rId11"/>
    <p:sldLayoutId id="2147483827" r:id="rId12"/>
    <p:sldLayoutId id="2147483833" r:id="rId13"/>
    <p:sldLayoutId id="2147483828" r:id="rId14"/>
    <p:sldLayoutId id="2147483829" r:id="rId15"/>
    <p:sldLayoutId id="2147483830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333375"/>
            <a:ext cx="8280400" cy="1366838"/>
          </a:xfrm>
        </p:spPr>
        <p:txBody>
          <a:bodyPr/>
          <a:lstStyle/>
          <a:p>
            <a:pPr algn="ctr" eaLnBrk="1" hangingPunct="1"/>
            <a:r>
              <a:rPr lang="ru-RU" altLang="ru-RU" sz="2400" i="1" dirty="0" smtClean="0">
                <a:solidFill>
                  <a:srgbClr val="FF0000"/>
                </a:solidFill>
              </a:rPr>
              <a:t>Муниципальное бюджетное дошкольное образовательное учреждение </a:t>
            </a:r>
            <a:r>
              <a:rPr lang="ru-RU" altLang="ru-RU" sz="2400" i="1" dirty="0" err="1" smtClean="0">
                <a:solidFill>
                  <a:srgbClr val="FF0000"/>
                </a:solidFill>
              </a:rPr>
              <a:t>Фировский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 детский сад «Родничок»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2060575"/>
            <a:ext cx="8280400" cy="4248150"/>
          </a:xfrm>
        </p:spPr>
        <p:txBody>
          <a:bodyPr/>
          <a:lstStyle/>
          <a:p>
            <a:pPr algn="ctr" eaLnBrk="1" hangingPunct="1"/>
            <a:endParaRPr lang="ru-RU" altLang="ru-RU" sz="3600" b="1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ru-RU" altLang="ru-RU" sz="3600" b="1" i="1" dirty="0" smtClean="0">
                <a:solidFill>
                  <a:srgbClr val="00B050"/>
                </a:solidFill>
              </a:rPr>
              <a:t>СТРУКТУРА </a:t>
            </a:r>
            <a:r>
              <a:rPr lang="ru-RU" altLang="ru-RU" sz="3600" b="1" i="1" dirty="0" smtClean="0">
                <a:solidFill>
                  <a:srgbClr val="00B050"/>
                </a:solidFill>
              </a:rPr>
              <a:t>И </a:t>
            </a:r>
            <a:r>
              <a:rPr lang="ru-RU" altLang="ru-RU" sz="3600" b="1" i="1" dirty="0" smtClean="0">
                <a:solidFill>
                  <a:srgbClr val="00B050"/>
                </a:solidFill>
              </a:rPr>
              <a:t>ОФОРМЛЕНИЕ</a:t>
            </a:r>
            <a:endParaRPr lang="ru-RU" altLang="ru-RU" sz="3600" b="1" i="1" dirty="0" smtClean="0">
              <a:solidFill>
                <a:srgbClr val="00B050"/>
              </a:solidFill>
            </a:endParaRPr>
          </a:p>
          <a:p>
            <a:pPr algn="ctr" eaLnBrk="1" hangingPunct="1"/>
            <a:r>
              <a:rPr lang="ru-RU" altLang="ru-RU" sz="3600" b="1" i="1" dirty="0" smtClean="0">
                <a:solidFill>
                  <a:srgbClr val="00B050"/>
                </a:solidFill>
              </a:rPr>
              <a:t> ПРОЕКТА В ДОО</a:t>
            </a:r>
          </a:p>
          <a:p>
            <a:pPr algn="ctr" eaLnBrk="1" hangingPunct="1"/>
            <a:endParaRPr lang="ru-RU" altLang="ru-RU" sz="3600" b="1" i="1" dirty="0" smtClean="0">
              <a:solidFill>
                <a:srgbClr val="00B050"/>
              </a:solidFill>
            </a:endParaRPr>
          </a:p>
          <a:p>
            <a:pPr eaLnBrk="1" hangingPunct="1"/>
            <a:endParaRPr lang="ru-RU" altLang="ru-RU" b="1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ru-RU" altLang="ru-RU" dirty="0" smtClean="0">
                <a:solidFill>
                  <a:srgbClr val="FF0000"/>
                </a:solidFill>
              </a:rPr>
              <a:t>Подготовила: старший воспитатель</a:t>
            </a:r>
          </a:p>
          <a:p>
            <a:pPr eaLnBrk="1" hangingPunct="1"/>
            <a:r>
              <a:rPr lang="ru-RU" altLang="ru-RU" dirty="0" smtClean="0">
                <a:solidFill>
                  <a:srgbClr val="FF0000"/>
                </a:solidFill>
              </a:rPr>
              <a:t>Иванова О.В.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609600"/>
            <a:ext cx="7416824" cy="1524000"/>
          </a:xfrm>
        </p:spPr>
        <p:txBody>
          <a:bodyPr/>
          <a:lstStyle/>
          <a:p>
            <a:pPr marL="342900" indent="-342900" algn="ctr" eaLnBrk="1" hangingPunct="1"/>
            <a:r>
              <a:rPr lang="ru-RU" altLang="ru-RU" sz="1800" b="1" i="1" dirty="0" smtClean="0">
                <a:solidFill>
                  <a:srgbClr val="FF0000"/>
                </a:solidFill>
              </a:rPr>
              <a:t>2 этап </a:t>
            </a:r>
            <a:r>
              <a:rPr lang="ru-RU" altLang="ru-RU" sz="1800" b="1" i="1" dirty="0">
                <a:solidFill>
                  <a:srgbClr val="FF0000"/>
                </a:solidFill>
              </a:rPr>
              <a:t>- Планирующий   этап (</a:t>
            </a:r>
            <a:r>
              <a:rPr lang="ru-RU" altLang="ru-RU" sz="1800" b="1" i="1" dirty="0" smtClean="0">
                <a:solidFill>
                  <a:srgbClr val="FF0000"/>
                </a:solidFill>
              </a:rPr>
              <a:t>Разработка)</a:t>
            </a:r>
            <a:r>
              <a:rPr lang="ru-RU" altLang="ru-RU" sz="1400" b="1" i="1" dirty="0" smtClean="0">
                <a:solidFill>
                  <a:srgbClr val="FF0000"/>
                </a:solidFill>
              </a:rPr>
              <a:t/>
            </a:r>
            <a:br>
              <a:rPr lang="ru-RU" altLang="ru-RU" sz="1400" b="1" i="1" dirty="0" smtClean="0">
                <a:solidFill>
                  <a:srgbClr val="FF000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Составление  плана  движения  к  цели;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Обсуждение  плана  работы  с родителями воспитанников;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Обращение  за  помощью    к специалистам ДОУ, родителям (творческий поиск);</a:t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r>
              <a:rPr lang="ru-RU" altLang="ru-RU" sz="1600" b="1" dirty="0" smtClean="0">
                <a:solidFill>
                  <a:srgbClr val="002060"/>
                </a:solidFill>
              </a:rPr>
              <a:t>Сбор  </a:t>
            </a:r>
            <a:r>
              <a:rPr lang="ru-RU" altLang="ru-RU" sz="1600" b="1" dirty="0" smtClean="0">
                <a:solidFill>
                  <a:srgbClr val="002060"/>
                </a:solidFill>
              </a:rPr>
              <a:t>информации, материалов  для  реализации  проекта  при помощи  различных  средств</a:t>
            </a:r>
            <a:r>
              <a:rPr lang="ru-RU" altLang="ru-RU" sz="1600" b="1" dirty="0">
                <a:solidFill>
                  <a:srgbClr val="002060"/>
                </a:solidFill>
              </a:rPr>
              <a:t>; Разработка проекта и планирование деятельности, поиск источников информации, выбор помощников и кураторов. Проблема тщательно анализируется, определяется круг задач, необходимая для их выполнения информация, распределяются роли в группах. </a:t>
            </a:r>
            <a:r>
              <a:rPr lang="ru-RU" altLang="ru-RU" sz="1600" b="1" dirty="0" smtClean="0">
                <a:solidFill>
                  <a:srgbClr val="002060"/>
                </a:solidFill>
              </a:rPr>
              <a:t/>
            </a:r>
            <a:br>
              <a:rPr lang="ru-RU" altLang="ru-RU" sz="1600" b="1" dirty="0" smtClean="0">
                <a:solidFill>
                  <a:srgbClr val="002060"/>
                </a:solidFill>
              </a:rPr>
            </a:br>
            <a:endParaRPr lang="ru-RU" altLang="ru-RU" sz="1600" b="1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179617"/>
              </p:ext>
            </p:extLst>
          </p:nvPr>
        </p:nvGraphicFramePr>
        <p:xfrm>
          <a:off x="107504" y="3429001"/>
          <a:ext cx="8568952" cy="33843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25879"/>
                <a:gridCol w="3743073"/>
              </a:tblGrid>
              <a:tr h="3384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Действия воспитателя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Воспитатель </a:t>
                      </a: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помогает детям в планировании работы над проектом, решении поставленных задач. Он выступает организатором самостоятельной или коллективной деятельности дошкольников, содействует в подборе материалов и информации для работы, разработке плана разработки проекта. Педагог выстраивает с детьми личностно-ориентированные взаимоотношения.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504" marR="63504" marT="63497" marB="63497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Действия детей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Объединение </a:t>
                      </a: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детей в рабочие группы. 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 правильной организации проектной деятельности в ДОУ по ФГОС, план работы составляют дети, а педагогу отводится роль куратора, помощника. Дети вносят свои предложения, а педагог помогает реализовать их. </a:t>
                      </a:r>
                      <a:endParaRPr kumimoji="0" lang="ru-RU" alt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504" marR="63504" marT="63497" marB="63497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107504" y="609600"/>
            <a:ext cx="7344816" cy="1320800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FF0000"/>
                </a:solidFill>
              </a:rPr>
              <a:t>3. Основной   этап  (практический)</a:t>
            </a:r>
            <a:r>
              <a:rPr lang="ru-RU" altLang="ru-RU" sz="2000" dirty="0" smtClean="0">
                <a:solidFill>
                  <a:srgbClr val="FF0000"/>
                </a:solidFill>
              </a:rPr>
              <a:t/>
            </a:r>
            <a:br>
              <a:rPr lang="ru-RU" altLang="ru-RU" sz="2000" dirty="0" smtClean="0">
                <a:solidFill>
                  <a:srgbClr val="FF0000"/>
                </a:solidFill>
              </a:rPr>
            </a:br>
            <a:r>
              <a:rPr lang="ru-RU" altLang="ru-RU" sz="1600" b="1" dirty="0" smtClean="0">
                <a:solidFill>
                  <a:srgbClr val="0070C0"/>
                </a:solidFill>
              </a:rPr>
              <a:t>Организация  разнообразной  деятельности (игры,  праздники, наблюдения, экскурсии, опыта, творческие  задания  и др.);</a:t>
            </a:r>
            <a:br>
              <a:rPr lang="ru-RU" altLang="ru-RU" sz="1600" b="1" dirty="0" smtClean="0">
                <a:solidFill>
                  <a:srgbClr val="0070C0"/>
                </a:solidFill>
              </a:rPr>
            </a:br>
            <a:r>
              <a:rPr lang="ru-RU" altLang="ru-RU" sz="1600" b="1" dirty="0" smtClean="0">
                <a:solidFill>
                  <a:srgbClr val="0070C0"/>
                </a:solidFill>
              </a:rPr>
              <a:t>Домашние  задания  родителям  и детям;</a:t>
            </a:r>
            <a:br>
              <a:rPr lang="ru-RU" altLang="ru-RU" sz="1600" b="1" dirty="0" smtClean="0">
                <a:solidFill>
                  <a:srgbClr val="0070C0"/>
                </a:solidFill>
              </a:rPr>
            </a:br>
            <a:r>
              <a:rPr lang="ru-RU" altLang="ru-RU" sz="1600" b="1" dirty="0" smtClean="0">
                <a:solidFill>
                  <a:srgbClr val="0070C0"/>
                </a:solidFill>
              </a:rPr>
              <a:t>Самостоятельные  творческие  работы: поделки, рисунки, альбомы, выпуск  газет, выставка  плакатов  и пр., подбор  материалов.</a:t>
            </a:r>
            <a:r>
              <a:rPr lang="ru-RU" altLang="ru-RU" sz="1600" dirty="0" smtClean="0">
                <a:solidFill>
                  <a:srgbClr val="0070C0"/>
                </a:solidFill>
              </a:rPr>
              <a:t/>
            </a:r>
            <a:br>
              <a:rPr lang="ru-RU" altLang="ru-RU" sz="1600" dirty="0" smtClean="0">
                <a:solidFill>
                  <a:srgbClr val="0070C0"/>
                </a:solidFill>
              </a:rPr>
            </a:br>
            <a:endParaRPr lang="ru-RU" altLang="ru-RU" sz="1600" dirty="0" smtClean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6943341"/>
              </p:ext>
            </p:extLst>
          </p:nvPr>
        </p:nvGraphicFramePr>
        <p:xfrm>
          <a:off x="107504" y="2348880"/>
          <a:ext cx="8928992" cy="4320479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4824536"/>
                <a:gridCol w="4104456"/>
              </a:tblGrid>
              <a:tr h="432047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</a:rPr>
                        <a:t>Действия воспитателя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 </a:t>
                      </a: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этапе реализации проекта, главная задача воспитателя заключается в том, чтобы организовать познавательную, исследовательскую, экспериментальную, продуктивную деятельность, направленную на поиски необходимых ответов. Он оказывает практическую помощь в реализации проекта, направляет действия детей, создает оптимальные условия для осуществления проектной деятельности. Чтобы дети не теряли ощущения самостоятельности действий и выбора, воспитателю необходимо тонко курировать и направлять их действия. 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</a:rPr>
                        <a:t>Действия детей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 </a:t>
                      </a: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процессе работы над проектом дети приобретают специфические знания, умения и навыки, они учатся взаимодействовать, добывать и обрабатывать информацию, сравнивать, делать выводы, </a:t>
                      </a: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экспериментировать, доносить информацию до сверстников. </a:t>
                      </a: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Дошкольники выступают в роли инициаторов проектной деятельности, которые обсуждают, анализируют, исследуют и практикуют. У них формируются социальные, личностные и интеллектуальные (учебные) компетенции. </a:t>
                      </a:r>
                      <a:endParaRPr kumimoji="0" lang="ru-RU" alt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179512" y="609600"/>
            <a:ext cx="8424936" cy="1320800"/>
          </a:xfrm>
        </p:spPr>
        <p:txBody>
          <a:bodyPr/>
          <a:lstStyle/>
          <a:p>
            <a:pPr algn="ctr" defTabSz="914400" eaLnBrk="1" hangingPunct="1"/>
            <a:r>
              <a:rPr lang="ru-RU" altLang="ru-RU" sz="3200" dirty="0" smtClean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rial" charset="0"/>
              </a:rPr>
              <a:t/>
            </a:r>
            <a:br>
              <a:rPr lang="ru-RU" altLang="ru-RU" sz="3200" dirty="0" smtClean="0">
                <a:solidFill>
                  <a:schemeClr val="tx1"/>
                </a:solidFill>
                <a:latin typeface="Garamond" pitchFamily="18" charset="0"/>
                <a:ea typeface="Times New Roman" pitchFamily="18" charset="0"/>
                <a:cs typeface="Arial" charset="0"/>
              </a:rPr>
            </a:br>
            <a:r>
              <a:rPr lang="ru-RU" altLang="ru-RU" sz="3200" b="1" i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П</a:t>
            </a:r>
            <a:r>
              <a:rPr lang="ru-RU" altLang="ru-RU" sz="32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римерная </a:t>
            </a:r>
            <a:r>
              <a:rPr lang="ru-RU" altLang="ru-RU" sz="32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форма </a:t>
            </a:r>
            <a:r>
              <a:rPr lang="ru-RU" altLang="ru-RU" sz="3200" b="1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оформления третьего этапа</a:t>
            </a:r>
            <a:endParaRPr lang="ru-RU" altLang="ru-RU" sz="3200" b="1" i="1" dirty="0" smtClean="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4422105"/>
              </p:ext>
            </p:extLst>
          </p:nvPr>
        </p:nvGraphicFramePr>
        <p:xfrm>
          <a:off x="611561" y="2636912"/>
          <a:ext cx="7416824" cy="280559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1323603"/>
                <a:gridCol w="1873250"/>
                <a:gridCol w="1203325"/>
                <a:gridCol w="3016646"/>
              </a:tblGrid>
              <a:tr h="11603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Дата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3660" marR="7366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Работа с детьми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3660" marR="7366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Работа с родителями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3660" marR="7366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Совершенствование предметно-пространственной среды</a:t>
                      </a:r>
                      <a:endParaRPr kumimoji="0" lang="ru-RU" alt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73660" marR="73660" marT="0" marB="0" horzOverflow="overflow"/>
                </a:tc>
              </a:tr>
              <a:tr h="1431900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660" marR="7366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660" marR="7366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660" marR="7366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3660" marR="73660" marT="0" marB="0" horzOverflow="overflow"/>
                </a:tc>
              </a:tr>
            </a:tbl>
          </a:graphicData>
        </a:graphic>
      </p:graphicFrame>
      <p:sp>
        <p:nvSpPr>
          <p:cNvPr id="25620" name="Rectangle 3"/>
          <p:cNvSpPr>
            <a:spLocks noChangeArrowheads="1"/>
          </p:cNvSpPr>
          <p:nvPr/>
        </p:nvSpPr>
        <p:spPr bwMode="auto">
          <a:xfrm>
            <a:off x="322263" y="-93663"/>
            <a:ext cx="9469437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1" hangingPunct="1"/>
            <a:r>
              <a:rPr lang="ru-RU" altLang="ru-RU" sz="1200">
                <a:latin typeface="Calibri" pitchFamily="34" charset="0"/>
                <a:cs typeface="Times New Roman" pitchFamily="18" charset="0"/>
              </a:rPr>
              <a:t>        </a:t>
            </a:r>
            <a:endParaRPr lang="ru-RU" altLang="ru-RU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539750" y="609600"/>
            <a:ext cx="6418263" cy="1882775"/>
          </a:xfrm>
        </p:spPr>
        <p:txBody>
          <a:bodyPr/>
          <a:lstStyle/>
          <a:p>
            <a:pPr algn="ctr" eaLnBrk="1" hangingPunct="1"/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этап - 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Заключительный  </a:t>
            </a:r>
            <a: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(итоговый)</a:t>
            </a:r>
            <a:br>
              <a: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Организация  презентации проекта  через  различные  формы </a:t>
            </a:r>
            <a:r>
              <a:rPr lang="ru-RU" alt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Презентация </a:t>
            </a:r>
            <a:r>
              <a:rPr lang="ru-RU" alt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продукта чаще всего проходит в формате выставки, представления, фотоальбома, спектакля, круглого стола, на который приглашают родителей, других воспитанников и педагогов. </a:t>
            </a:r>
            <a:r>
              <a:rPr lang="ru-RU" alt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alt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399088"/>
              </p:ext>
            </p:extLst>
          </p:nvPr>
        </p:nvGraphicFramePr>
        <p:xfrm>
          <a:off x="251520" y="2565400"/>
          <a:ext cx="8208911" cy="4215989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105774"/>
                <a:gridCol w="4103137"/>
              </a:tblGrid>
              <a:tr h="40068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Действия воспитателя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Воспитатель </a:t>
                      </a: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помогает детям презентовать продукт проектной деятельности, рассказать о ней, продемонстрировать свои достижения, поделиться эмоциями, осмыслить результаты. Воспитатель помогает детям не только представить свой проект, но и искренне порадоваться за успехи других детей, сопереживать им.  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497" marR="63497" marT="63485" marB="63485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</a:rPr>
                        <a:t>Действия детей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Завершающий </a:t>
                      </a: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этап проекта предполагает презентацию итогов или запланированного продукта, поскольку дошкольникам крайне важно увидеть результат своей работы, понять его значимость.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</a:rPr>
                        <a:t>Воспитанники представляют продукт проектной деятельности зрителям, воспитателям, родителям или экспертам. Они практикуют навыки вербальных и невербальных средств, выступая со своим проектом перед публикой. 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497" marR="63497" marT="63485" marB="63485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8785225" cy="64087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z="4000" dirty="0" smtClean="0">
                <a:solidFill>
                  <a:srgbClr val="FF0000"/>
                </a:solidFill>
              </a:rPr>
              <a:t>                Приложения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dirty="0" smtClean="0">
              <a:solidFill>
                <a:srgbClr val="00FF00"/>
              </a:solidFill>
            </a:endParaRPr>
          </a:p>
          <a:p>
            <a:pPr marL="0" indent="0" algn="ctr" eaLnBrk="1" hangingPunct="1">
              <a:buNone/>
            </a:pPr>
            <a:r>
              <a:rPr lang="ru-RU" altLang="ru-RU" sz="2800" dirty="0" smtClean="0">
                <a:solidFill>
                  <a:srgbClr val="0070C0"/>
                </a:solidFill>
              </a:rPr>
              <a:t>В приложении может быть вынесен материал, который  прошел в рамках деятельности проекта: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0070C0"/>
                </a:solidFill>
              </a:rPr>
              <a:t> конспекты совместной деятельности с детьми, 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0070C0"/>
                </a:solidFill>
              </a:rPr>
              <a:t>планы развлечений,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0070C0"/>
                </a:solidFill>
              </a:rPr>
              <a:t> </a:t>
            </a:r>
            <a:r>
              <a:rPr lang="ru-RU" altLang="ru-RU" sz="2400" dirty="0" smtClean="0">
                <a:solidFill>
                  <a:srgbClr val="0070C0"/>
                </a:solidFill>
              </a:rPr>
              <a:t>планы бесед </a:t>
            </a:r>
            <a:r>
              <a:rPr lang="ru-RU" altLang="ru-RU" sz="2400" dirty="0" smtClean="0">
                <a:solidFill>
                  <a:srgbClr val="0070C0"/>
                </a:solidFill>
              </a:rPr>
              <a:t>с детьми, 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0070C0"/>
                </a:solidFill>
              </a:rPr>
              <a:t>сценарии проведения мероприятий, </a:t>
            </a:r>
          </a:p>
          <a:p>
            <a:pPr algn="ctr" eaLnBrk="1" hangingPunct="1"/>
            <a:r>
              <a:rPr lang="ru-RU" altLang="ru-RU" sz="2400" dirty="0" smtClean="0">
                <a:solidFill>
                  <a:srgbClr val="0070C0"/>
                </a:solidFill>
              </a:rPr>
              <a:t>анкеты для </a:t>
            </a:r>
            <a:r>
              <a:rPr lang="ru-RU" altLang="ru-RU" sz="2400" dirty="0" smtClean="0">
                <a:solidFill>
                  <a:srgbClr val="0070C0"/>
                </a:solidFill>
              </a:rPr>
              <a:t>родителей,</a:t>
            </a:r>
          </a:p>
          <a:p>
            <a:pPr algn="ctr" eaLnBrk="1" hangingPunct="1"/>
            <a:endParaRPr lang="ru-RU" altLang="ru-RU" sz="240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6348413" cy="1368152"/>
          </a:xfrm>
        </p:spPr>
        <p:txBody>
          <a:bodyPr/>
          <a:lstStyle/>
          <a:p>
            <a:pPr algn="ctr" eaLnBrk="1" hangingPunct="1"/>
            <a:r>
              <a:rPr lang="ru-RU" altLang="ru-RU" dirty="0" smtClean="0">
                <a:solidFill>
                  <a:srgbClr val="C00000"/>
                </a:solidFill>
              </a:rPr>
              <a:t>Правила для педагогов при работе над проектом:</a:t>
            </a:r>
          </a:p>
        </p:txBody>
      </p:sp>
      <p:sp>
        <p:nvSpPr>
          <p:cNvPr id="3072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7884368" cy="5445224"/>
          </a:xfrm>
        </p:spPr>
        <p:txBody>
          <a:bodyPr/>
          <a:lstStyle/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Глубоко изучите тему проекта; </a:t>
            </a:r>
          </a:p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При составлении плана работы с детьми над проектом поддерживайте детскую инициативу; </a:t>
            </a:r>
          </a:p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Заинтересуйте каждого ребенка тематикой проекта, поддерживайте его любознательность и устойчивый интерес к проблеме.</a:t>
            </a:r>
          </a:p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 Создавайте игровую ситуацию, опираясь на интересы детей и их эмоциональный отклик;</a:t>
            </a:r>
          </a:p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 Вводите детей в проблемную ситуацию, доступную для их понимания и с опорой на детский личный опыт.</a:t>
            </a:r>
          </a:p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 Ребенок должен иметь право на ошибку и не бояться высказываться.</a:t>
            </a:r>
          </a:p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 Последовательно и регулярно работайте над проектом.</a:t>
            </a:r>
          </a:p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 Создавайте атмосферу сотворчества. Используйте индивидуальный подход. </a:t>
            </a:r>
          </a:p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Творчески подходите к реализации проекта, ориентируйте детей на использование накопленных знаний, впечатлений. </a:t>
            </a:r>
          </a:p>
          <a:p>
            <a:pPr algn="ctr" eaLnBrk="1" hangingPunct="1"/>
            <a:r>
              <a:rPr lang="ru-RU" altLang="ru-RU" sz="1600" dirty="0" smtClean="0">
                <a:solidFill>
                  <a:srgbClr val="002060"/>
                </a:solidFill>
              </a:rPr>
              <a:t>Привлекайте родителей: информируйте их о тематике проектов, сроках и содержании каждого этапа, предлагая конкретное участие соблюдайте добровольность, вызывайте чувство успешности, благодарите.</a:t>
            </a:r>
          </a:p>
          <a:p>
            <a:pPr eaLnBrk="1" hangingPunct="1"/>
            <a:endParaRPr lang="ru-RU" alt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1268413"/>
            <a:ext cx="8291512" cy="4681537"/>
          </a:xfrm>
        </p:spPr>
        <p:txBody>
          <a:bodyPr/>
          <a:lstStyle/>
          <a:p>
            <a:pPr algn="ctr" eaLnBrk="1" hangingPunct="1"/>
            <a:r>
              <a:rPr lang="ru-RU" altLang="ru-RU" sz="12000" b="1" dirty="0" smtClean="0">
                <a:solidFill>
                  <a:srgbClr val="FF0000"/>
                </a:solidFill>
                <a:latin typeface="Gabriola" pitchFamily="82" charset="0"/>
              </a:rPr>
              <a:t>СПАСИБО  ЗА  ВНИМАНИЕ !!!</a:t>
            </a:r>
            <a:br>
              <a:rPr lang="ru-RU" altLang="ru-RU" sz="12000" b="1" dirty="0" smtClean="0">
                <a:solidFill>
                  <a:srgbClr val="FF0000"/>
                </a:solidFill>
                <a:latin typeface="Gabriola" pitchFamily="82" charset="0"/>
              </a:rPr>
            </a:br>
            <a:r>
              <a:rPr lang="ru-RU" altLang="ru-RU" sz="15900" b="1" dirty="0" smtClean="0">
                <a:solidFill>
                  <a:srgbClr val="FF0000"/>
                </a:solidFill>
                <a:latin typeface="Gabriola" pitchFamily="82" charset="0"/>
              </a:rPr>
              <a:t/>
            </a:r>
            <a:br>
              <a:rPr lang="ru-RU" altLang="ru-RU" sz="15900" b="1" dirty="0" smtClean="0">
                <a:solidFill>
                  <a:srgbClr val="FF0000"/>
                </a:solidFill>
                <a:latin typeface="Gabriola" pitchFamily="82" charset="0"/>
              </a:rPr>
            </a:br>
            <a:r>
              <a:rPr lang="ru-RU" altLang="ru-RU" dirty="0" smtClean="0">
                <a:solidFill>
                  <a:srgbClr val="FF0000"/>
                </a:solidFill>
              </a:rPr>
              <a:t/>
            </a:r>
            <a:br>
              <a:rPr lang="ru-RU" altLang="ru-RU" dirty="0" smtClean="0">
                <a:solidFill>
                  <a:srgbClr val="FF0000"/>
                </a:solidFill>
              </a:rPr>
            </a:br>
            <a:r>
              <a:rPr lang="ru-RU" altLang="ru-RU" dirty="0" smtClean="0">
                <a:solidFill>
                  <a:srgbClr val="FF0000"/>
                </a:solidFill>
              </a:rPr>
              <a:t/>
            </a:r>
            <a:br>
              <a:rPr lang="ru-RU" altLang="ru-RU" dirty="0" smtClean="0">
                <a:solidFill>
                  <a:srgbClr val="FF0000"/>
                </a:solidFill>
              </a:rPr>
            </a:br>
            <a:r>
              <a:rPr lang="ru-RU" altLang="ru-RU" dirty="0" smtClean="0">
                <a:solidFill>
                  <a:srgbClr val="FF0000"/>
                </a:solidFill>
              </a:rPr>
              <a:t/>
            </a:r>
            <a:br>
              <a:rPr lang="ru-RU" altLang="ru-RU" dirty="0" smtClean="0">
                <a:solidFill>
                  <a:srgbClr val="FF0000"/>
                </a:solidFill>
              </a:rPr>
            </a:br>
            <a:endParaRPr lang="ru-RU" alt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827088" y="404664"/>
            <a:ext cx="6130925" cy="792088"/>
          </a:xfrm>
        </p:spPr>
        <p:txBody>
          <a:bodyPr/>
          <a:lstStyle/>
          <a:p>
            <a:pPr algn="ctr" eaLnBrk="1" hangingPunct="1"/>
            <a:r>
              <a:rPr lang="ru-RU" alt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 проектов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124744"/>
            <a:ext cx="7200800" cy="54006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ru-RU" altLang="ru-RU" sz="1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Проектная деятельность в ДОУ — эффективная образовательно-воспитательная методика, поэтапная практическая работа, которая: позволяет расширять диапазон предметных знаний и практических навыков, развивать творческие способности детей; способствует формированию необходимых для обучения в школе компетентностей; обеспечивает всестороннее развитие личности дошкольника; стимулирует настойчивость, любознательность, коммуникабельность, ответственность. 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 используют природную любознательность детей для того, чтобы заинтересовать их проектно-исследовательской деятельностью, которая, в свою очередь, учит на практике использовать теоретические знания, отмечать взаимосвязь предметов и явлений, направлена на раскрытие способностей, творческой и интеллектуальной одаренности детей. 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altLang="ru-RU" sz="2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ходе работы над проектом всегда создается что-то новое.</a:t>
            </a:r>
          </a:p>
          <a:p>
            <a:pPr algn="just" eaLnBrk="1" hangingPunct="1">
              <a:lnSpc>
                <a:spcPct val="90000"/>
              </a:lnSpc>
            </a:pPr>
            <a:endParaRPr lang="ru-RU" alt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>
              <a:spcBef>
                <a:spcPct val="20000"/>
              </a:spcBef>
            </a:pP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 каждого  проекта  есть  жизненный  цикл – набор  последовательных  этапов. </a:t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Завершение  каждого этапа свидетельствует  о  достижении  ее  очередного  результата. </a:t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609600" y="3140968"/>
            <a:ext cx="6348413" cy="2901057"/>
          </a:xfrm>
        </p:spPr>
        <p:txBody>
          <a:bodyPr/>
          <a:lstStyle/>
          <a:p>
            <a:pPr algn="ctr" eaLnBrk="1" hangingPunct="1"/>
            <a:endParaRPr lang="ru-RU" altLang="ru-RU" sz="24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 eaLnBrk="1" hangingPunct="1">
              <a:buNone/>
            </a:pPr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Выделяют  4  этапа: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Начальная (концепция)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Разработка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Реализация</a:t>
            </a:r>
          </a:p>
          <a:p>
            <a:pPr algn="ctr" eaLnBrk="1" hangingPunct="1"/>
            <a:r>
              <a:rPr lang="ru-RU" alt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Завершение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609600"/>
            <a:ext cx="7668344" cy="1320800"/>
          </a:xfrm>
        </p:spPr>
        <p:txBody>
          <a:bodyPr/>
          <a:lstStyle/>
          <a:p>
            <a:pPr algn="ctr" eaLnBrk="1" hangingPunct="1"/>
            <a:r>
              <a:rPr lang="ru-RU" altLang="ru-RU" sz="4800" b="1" i="1" dirty="0" smtClean="0">
                <a:solidFill>
                  <a:srgbClr val="FF0000"/>
                </a:solidFill>
              </a:rPr>
              <a:t>Типы и виды проектов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79512" y="2160588"/>
            <a:ext cx="7344816" cy="38814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altLang="ru-RU" sz="3200" i="1" u="sng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altLang="ru-RU" sz="3200" b="1" i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составу  участников и  их  объединению:                            </a:t>
            </a:r>
          </a:p>
          <a:p>
            <a:pPr algn="ctr" eaLnBrk="1" hangingPunct="1"/>
            <a:endParaRPr lang="ru-RU" altLang="ru-RU" sz="3200" b="1" i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групповой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подгрупповой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индивидуальный</a:t>
            </a:r>
          </a:p>
          <a:p>
            <a:pPr algn="ctr" eaLnBrk="1" hangingPunct="1"/>
            <a:r>
              <a:rPr lang="ru-RU" altLang="ru-RU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400" i="1" dirty="0" smtClean="0">
                <a:solidFill>
                  <a:srgbClr val="FF0000"/>
                </a:solidFill>
              </a:rPr>
              <a:t>Типы и виды проектов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spcBef>
                <a:spcPct val="20000"/>
              </a:spcBef>
              <a:buNone/>
            </a:pPr>
            <a:r>
              <a:rPr lang="ru-RU" altLang="ru-RU" sz="3600" i="1" u="sng" dirty="0" smtClean="0">
                <a:solidFill>
                  <a:schemeClr val="accent2">
                    <a:lumMod val="50000"/>
                  </a:schemeClr>
                </a:solidFill>
              </a:rPr>
              <a:t>По   срокам  проведения:                            </a:t>
            </a:r>
          </a:p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lang="ru-RU" altLang="ru-RU" sz="36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3600" i="1" dirty="0" smtClean="0">
                <a:solidFill>
                  <a:schemeClr val="accent2">
                    <a:lumMod val="50000"/>
                  </a:schemeClr>
                </a:solidFill>
              </a:rPr>
              <a:t>долгосрочный</a:t>
            </a:r>
          </a:p>
          <a:p>
            <a:pPr algn="ctr"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3600" i="1" dirty="0" smtClean="0">
                <a:solidFill>
                  <a:schemeClr val="accent2">
                    <a:lumMod val="50000"/>
                  </a:schemeClr>
                </a:solidFill>
              </a:rPr>
              <a:t>среднесрочный</a:t>
            </a:r>
          </a:p>
          <a:p>
            <a:pPr algn="ctr" eaLnBrk="1" hangingPunct="1">
              <a:spcBef>
                <a:spcPct val="20000"/>
              </a:spcBef>
              <a:buFontTx/>
              <a:buChar char="•"/>
            </a:pPr>
            <a:r>
              <a:rPr lang="ru-RU" altLang="ru-RU" sz="3600" i="1" dirty="0" smtClean="0">
                <a:solidFill>
                  <a:schemeClr val="accent2">
                    <a:lumMod val="50000"/>
                  </a:schemeClr>
                </a:solidFill>
              </a:rPr>
              <a:t>краткосрочный</a:t>
            </a: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4400" i="1" dirty="0" smtClean="0">
                <a:solidFill>
                  <a:srgbClr val="FF0000"/>
                </a:solidFill>
              </a:rPr>
              <a:t>Типы и виды проектов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772816"/>
            <a:ext cx="6348413" cy="4269209"/>
          </a:xfrm>
        </p:spPr>
        <p:txBody>
          <a:bodyPr/>
          <a:lstStyle/>
          <a:p>
            <a:pPr marL="0" indent="0" algn="ctr" eaLnBrk="1" hangingPunct="1">
              <a:buFont typeface="Wingdings 3" pitchFamily="18" charset="2"/>
              <a:buNone/>
            </a:pPr>
            <a:r>
              <a:rPr lang="ru-RU" sz="2800" b="1" u="sng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 видам  деятельности:</a:t>
            </a:r>
          </a:p>
          <a:p>
            <a:pPr marL="0" indent="0" algn="ctr" eaLnBrk="1" hangingPunct="1"/>
            <a:endParaRPr 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творческий</a:t>
            </a:r>
          </a:p>
          <a:p>
            <a:pPr marL="0" indent="0" algn="ctr" eaLnBrk="1" hangingPunct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исследовательский</a:t>
            </a:r>
          </a:p>
          <a:p>
            <a:pPr marL="0" indent="0" algn="ctr" eaLnBrk="1" hangingPunct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комплексный</a:t>
            </a:r>
          </a:p>
          <a:p>
            <a:pPr marL="0" indent="0" algn="ctr" eaLnBrk="1" hangingPunct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</a:p>
          <a:p>
            <a:pPr marL="0" indent="0" algn="ctr" eaLnBrk="1" hangingPunct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информационный</a:t>
            </a:r>
          </a:p>
          <a:p>
            <a:pPr marL="0" indent="0" algn="ctr" eaLnBrk="1" hangingPunct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</a:t>
            </a:r>
          </a:p>
          <a:p>
            <a:pPr marL="0" indent="0" algn="ctr" eaLnBrk="1" hangingPunct="1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литературно-творческий</a:t>
            </a:r>
          </a:p>
          <a:p>
            <a:pPr marL="0" indent="0" eaLnBrk="1" hangingPunct="1"/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52487"/>
          </a:xfrm>
        </p:spPr>
        <p:txBody>
          <a:bodyPr/>
          <a:lstStyle/>
          <a:p>
            <a:pPr algn="ctr" eaLnBrk="1" hangingPunct="1"/>
            <a:r>
              <a:rPr lang="ru-RU" alt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проекта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1" y="1268760"/>
            <a:ext cx="7524328" cy="5400328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50000"/>
              </a:lnSpc>
            </a:pPr>
            <a:endParaRPr lang="ru-RU" altLang="ru-RU" sz="9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eaLnBrk="1" hangingPunct="1">
              <a:lnSpc>
                <a:spcPct val="70000"/>
              </a:lnSpc>
            </a:pP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Введение (пояснительная записка) </a:t>
            </a:r>
          </a:p>
          <a:p>
            <a:pPr marL="457200" indent="-457200" algn="ctr" eaLnBrk="1" hangingPunct="1">
              <a:lnSpc>
                <a:spcPct val="70000"/>
              </a:lnSpc>
            </a:pPr>
            <a:r>
              <a:rPr lang="ru-RU" altLang="ru-RU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Постановка проблемы</a:t>
            </a:r>
            <a:r>
              <a:rPr lang="ru-RU" alt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lnSpc>
                <a:spcPct val="70000"/>
              </a:lnSpc>
              <a:buNone/>
            </a:pPr>
            <a:r>
              <a:rPr lang="ru-RU" altLang="ru-RU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r>
              <a:rPr lang="ru-RU" alt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(объясняет, почему возникла необходимость в выполнении проекта, для чего нужен этот проект детям, воспитателям, дошкольному учреждению)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0" indent="-457200" algn="ctr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Например: В современном мире….</a:t>
            </a:r>
          </a:p>
          <a:p>
            <a:pPr marL="457200" indent="-457200" algn="ctr" eaLnBrk="1" hangingPunct="1">
              <a:lnSpc>
                <a:spcPct val="70000"/>
              </a:lnSpc>
              <a:buFont typeface="Wingdings 3" pitchFamily="18" charset="2"/>
              <a:buNone/>
            </a:pP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Именно поэтому актуально становится разработка 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</a:p>
          <a:p>
            <a:pPr algn="ctr" eaLnBrk="1" hangingPunct="1">
              <a:lnSpc>
                <a:spcPct val="70000"/>
              </a:lnSpc>
              <a:buFont typeface="Wingdings" pitchFamily="2" charset="2"/>
              <a:buChar char="Ø"/>
            </a:pPr>
            <a:r>
              <a:rPr lang="ru-RU" alt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altLang="ru-RU" sz="20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457200" indent="-457200" algn="ctr" eaLnBrk="1" hangingPunct="1">
              <a:lnSpc>
                <a:spcPct val="70000"/>
              </a:lnSpc>
            </a:pP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Цель проекта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(должна быть понятна, конкретна, реалистична)</a:t>
            </a:r>
          </a:p>
          <a:p>
            <a:pPr marL="457200" indent="-457200" algn="ctr" eaLnBrk="1" hangingPunct="1">
              <a:lnSpc>
                <a:spcPct val="70000"/>
              </a:lnSpc>
            </a:pPr>
            <a:r>
              <a:rPr lang="ru-RU" altLang="ru-RU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(конкретные шаги для достижения цели </a:t>
            </a: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 eaLnBrk="1" hangingPunct="1">
              <a:lnSpc>
                <a:spcPct val="70000"/>
              </a:lnSpc>
            </a:pPr>
            <a:r>
              <a:rPr lang="ru-RU" altLang="ru-RU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Ожидаемые </a:t>
            </a:r>
            <a:r>
              <a:rPr lang="ru-RU" altLang="ru-RU" sz="20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(что необходимо получить для выполнения поставленных задач, количественный и качественный результат)</a:t>
            </a:r>
          </a:p>
          <a:p>
            <a:pPr marL="457200" indent="-457200" algn="ctr" eaLnBrk="1" hangingPunct="1">
              <a:lnSpc>
                <a:spcPct val="70000"/>
              </a:lnSpc>
            </a:pPr>
            <a:r>
              <a:rPr lang="ru-RU" alt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Методы и формы работы</a:t>
            </a:r>
          </a:p>
          <a:p>
            <a:pPr marL="457200" indent="-457200" eaLnBrk="1" hangingPunct="1">
              <a:lnSpc>
                <a:spcPct val="70000"/>
              </a:lnSpc>
            </a:pPr>
            <a:endParaRPr lang="ru-RU" alt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70000"/>
              </a:lnSpc>
            </a:pPr>
            <a:endParaRPr lang="ru-RU" alt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70000"/>
              </a:lnSpc>
            </a:pPr>
            <a:endParaRPr lang="ru-RU" altLang="ru-RU" sz="1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lnSpc>
                <a:spcPct val="50000"/>
              </a:lnSpc>
            </a:pPr>
            <a:endParaRPr lang="ru-RU" altLang="ru-RU" sz="9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698704" cy="1320800"/>
          </a:xfrm>
        </p:spPr>
        <p:txBody>
          <a:bodyPr/>
          <a:lstStyle/>
          <a:p>
            <a:pPr algn="ctr" eaLnBrk="1" hangingPunct="1"/>
            <a:r>
              <a:rPr lang="ru-RU" altLang="ru-RU" b="1" i="1" dirty="0" smtClean="0">
                <a:solidFill>
                  <a:srgbClr val="FF0000"/>
                </a:solidFill>
              </a:rPr>
              <a:t>Методы </a:t>
            </a:r>
            <a:r>
              <a:rPr lang="ru-RU" altLang="ru-RU" b="1" i="1" dirty="0" smtClean="0">
                <a:solidFill>
                  <a:srgbClr val="FF0000"/>
                </a:solidFill>
              </a:rPr>
              <a:t>реализации проекта</a:t>
            </a:r>
            <a:endParaRPr lang="ru-RU" altLang="ru-RU" b="1" i="1" dirty="0" smtClean="0">
              <a:solidFill>
                <a:srgbClr val="FF0000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609600" y="1988840"/>
            <a:ext cx="6348413" cy="4053185"/>
          </a:xfrm>
        </p:spPr>
        <p:txBody>
          <a:bodyPr/>
          <a:lstStyle/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НАБЛЮДЕНИЕ</a:t>
            </a: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СОВМЕСТНЫЕ   ТВОРЧЕСКИЕ    ИГРЫ</a:t>
            </a: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ИГРЫ-ЭКСПЕРИМЕНТИРОВАНИЯ</a:t>
            </a: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РАЗВЛЕЧЕНИЯ, ВИКТОРИНЫ</a:t>
            </a:r>
            <a:endParaRPr lang="ru-RU" altLang="ru-RU" b="1" i="1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ОБУЧАЮЩИЕ </a:t>
            </a:r>
            <a:r>
              <a:rPr lang="ru-RU" altLang="ru-RU" b="1" i="1" dirty="0" smtClean="0">
                <a:solidFill>
                  <a:srgbClr val="0070C0"/>
                </a:solidFill>
              </a:rPr>
              <a:t> ИГРЫ</a:t>
            </a:r>
            <a:endParaRPr lang="ru-RU" altLang="ru-RU" b="1" i="1" dirty="0" smtClean="0">
              <a:solidFill>
                <a:srgbClr val="0070C0"/>
              </a:solidFill>
            </a:endParaRP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ПОЗНАВАТЕЛЬНАЯ  ДЕЯТЕЛЬНОСТЬ</a:t>
            </a: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ИГРЫ-СКАЗКИ,  ДРАМАТИЗАЦИИ</a:t>
            </a: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ПЕСОЧНАЯ  И  СКАЗКОТЕРАПИЯ</a:t>
            </a: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ВЫСТАВОЧНАЯ  ДЕЯТЕЛЬНОСТЬ</a:t>
            </a: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МЕТОДЫ  МУЗЕЙНОЙ  ПЕДАГОГИКИ</a:t>
            </a:r>
          </a:p>
          <a:p>
            <a:pPr algn="ctr" eaLnBrk="1" hangingPunct="1"/>
            <a:r>
              <a:rPr lang="ru-RU" altLang="ru-RU" b="1" i="1" dirty="0" smtClean="0">
                <a:solidFill>
                  <a:srgbClr val="0070C0"/>
                </a:solidFill>
              </a:rPr>
              <a:t>ПРЕЗЕНТАЦИИ</a:t>
            </a:r>
          </a:p>
          <a:p>
            <a:pPr algn="ctr" eaLnBrk="1" hangingPunct="1"/>
            <a:endParaRPr lang="ru-RU" altLang="ru-RU" b="1" i="1" dirty="0" smtClean="0">
              <a:solidFill>
                <a:srgbClr val="0070C0"/>
              </a:solidFill>
            </a:endParaRPr>
          </a:p>
          <a:p>
            <a:pPr eaLnBrk="1" hangingPunct="1"/>
            <a:endParaRPr lang="ru-RU" altLang="ru-RU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62725" cy="1595438"/>
          </a:xfrm>
        </p:spPr>
        <p:txBody>
          <a:bodyPr/>
          <a:lstStyle/>
          <a:p>
            <a:pPr marL="342900" indent="-342900" algn="ctr" eaLnBrk="1" hangingPunct="1"/>
            <a:r>
              <a:rPr lang="ru-RU" altLang="ru-RU" sz="2000" b="1" dirty="0" smtClean="0">
                <a:solidFill>
                  <a:srgbClr val="FF0000"/>
                </a:solidFill>
              </a:rPr>
              <a:t>1 этап. Начальный (поисковый)</a:t>
            </a:r>
            <a:r>
              <a:rPr lang="ru-RU" altLang="ru-RU" sz="2000" b="1" dirty="0" smtClean="0">
                <a:solidFill>
                  <a:srgbClr val="FF0000"/>
                </a:solidFill>
              </a:rPr>
              <a:t/>
            </a:r>
            <a:br>
              <a:rPr lang="ru-RU" altLang="ru-RU" sz="2000" b="1" dirty="0" smtClean="0">
                <a:solidFill>
                  <a:srgbClr val="FF0000"/>
                </a:solidFill>
              </a:rPr>
            </a:br>
            <a:r>
              <a:rPr lang="ru-RU" altLang="ru-RU" sz="1800" dirty="0" smtClean="0">
                <a:solidFill>
                  <a:srgbClr val="002060"/>
                </a:solidFill>
              </a:rPr>
              <a:t> Постановка  цели  перед  детьми, исходя  из  интересов детей, формулировка  проблемы;</a:t>
            </a:r>
            <a:br>
              <a:rPr lang="ru-RU" altLang="ru-RU" sz="1800" dirty="0" smtClean="0">
                <a:solidFill>
                  <a:srgbClr val="002060"/>
                </a:solidFill>
              </a:rPr>
            </a:br>
            <a:r>
              <a:rPr lang="ru-RU" altLang="ru-RU" sz="1800" dirty="0" smtClean="0">
                <a:solidFill>
                  <a:srgbClr val="002060"/>
                </a:solidFill>
              </a:rPr>
              <a:t>Вовлечение   дошкольников в решение проблемы («детская  цель</a:t>
            </a:r>
            <a:r>
              <a:rPr lang="ru-RU" altLang="ru-RU" sz="1800" dirty="0">
                <a:solidFill>
                  <a:srgbClr val="002060"/>
                </a:solidFill>
              </a:rPr>
              <a:t>») Используя вопросы (Что я знаю? Что я хочу узнать? Как я это узнаю?), воспитатели определяют границы детского знания и их интересы, чтобы подвести малышей к теме проектной деятельности. Особое значение в выборе темы проекта приобретает метод создания проблемный ситуаций.</a:t>
            </a:r>
            <a:endParaRPr lang="ru-RU" altLang="ru-RU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9905792"/>
              </p:ext>
            </p:extLst>
          </p:nvPr>
        </p:nvGraphicFramePr>
        <p:xfrm>
          <a:off x="35496" y="3140968"/>
          <a:ext cx="8354888" cy="3384376"/>
        </p:xfrm>
        <a:graphic>
          <a:graphicData uri="http://schemas.openxmlformats.org/drawingml/2006/table">
            <a:tbl>
              <a:tblPr/>
              <a:tblGrid>
                <a:gridCol w="4536504"/>
                <a:gridCol w="3818384"/>
              </a:tblGrid>
              <a:tr h="3633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Действия воспитателя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Действия детей</a:t>
                      </a:r>
                      <a:endParaRPr kumimoji="0" lang="ru-RU" alt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63879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На данном этапе роль педагога заключается в том, чтобы суметь обнаружить, увидеть проблему, волнующую детей и подсказать способ поиска ее решения. Чаще всего тему предлагают сами дети, задавая вопросы взрослым об окружающей их действительности. Воспитатели должны поддерживать детей в их любознательности, всячески создавая условия для исследовательской и познавательной деятельности.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После формулировки цели (проблемы) взрослые и дети выбирают форму результата деятельности (продукта), определяют задачи. 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Дети попадают в игровую (проблемную) ситуацию или обнаруживают границу знания, которую стремятся расширить. Самостоятельно или при помощи взрослых определяют проблему, планируют задачи будущего проекта. 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Важно, чтобы идея проектной деятельности исходила от воспитанника, была ему интересной (сформулирована посредством открытого вопроса).  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3500" marR="63500" marT="63500" marB="635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E9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705</TotalTime>
  <Words>800</Words>
  <Application>Microsoft Office PowerPoint</Application>
  <PresentationFormat>Экран (4:3)</PresentationFormat>
  <Paragraphs>118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Муниципальное бюджетное дошкольное образовательное учреждение Фировский детский сад «Родничок»</vt:lpstr>
      <vt:lpstr>Метод проектов</vt:lpstr>
      <vt:lpstr>У  каждого  проекта  есть  жизненный  цикл – набор  последовательных  этапов.  Завершение  каждого этапа свидетельствует  о  достижении  ее  очередного  результата.     </vt:lpstr>
      <vt:lpstr>Типы и виды проектов</vt:lpstr>
      <vt:lpstr>Типы и виды проектов</vt:lpstr>
      <vt:lpstr>Типы и виды проектов</vt:lpstr>
      <vt:lpstr>Содержание проекта</vt:lpstr>
      <vt:lpstr>Методы реализации проекта</vt:lpstr>
      <vt:lpstr>1 этап. Начальный (поисковый)  Постановка  цели  перед  детьми, исходя  из  интересов детей, формулировка  проблемы; Вовлечение   дошкольников в решение проблемы («детская  цель») Используя вопросы (Что я знаю? Что я хочу узнать? Как я это узнаю?), воспитатели определяют границы детского знания и их интересы, чтобы подвести малышей к теме проектной деятельности. Особое значение в выборе темы проекта приобретает метод создания проблемный ситуаций.</vt:lpstr>
      <vt:lpstr>2 этап - Планирующий   этап (Разработка) Составление  плана  движения  к  цели; Обсуждение  плана  работы  с родителями воспитанников; Обращение  за  помощью    к специалистам ДОУ, родителям (творческий поиск); Сбор  информации, материалов  для  реализации  проекта  при помощи  различных  средств; Разработка проекта и планирование деятельности, поиск источников информации, выбор помощников и кураторов. Проблема тщательно анализируется, определяется круг задач, необходимая для их выполнения информация, распределяются роли в группах.  </vt:lpstr>
      <vt:lpstr>3. Основной   этап  (практический) Организация  разнообразной  деятельности (игры,  праздники, наблюдения, экскурсии, опыта, творческие  задания  и др.); Домашние  задания  родителям  и детям; Самостоятельные  творческие  работы: поделки, рисунки, альбомы, выпуск  газет, выставка  плакатов  и пр., подбор  материалов. </vt:lpstr>
      <vt:lpstr> Примерная форма оформления третьего этапа</vt:lpstr>
      <vt:lpstr>4 этап -  Заключительный  (итоговый) Организация  презентации проекта  через  различные  формы Презентация продукта чаще всего проходит в формате выставки, представления, фотоальбома, спектакля, круглого стола, на который приглашают родителей, других воспитанников и педагогов.   </vt:lpstr>
      <vt:lpstr>Презентация PowerPoint</vt:lpstr>
      <vt:lpstr>Правила для педагогов при работе над проектом:</vt:lpstr>
      <vt:lpstr>СПАСИБО  ЗА  ВНИМАНИЕ !!!    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 дошкольное образовательное учреждение  Детский сад № 23 «Радость»</dc:title>
  <dc:creator>Toshiba</dc:creator>
  <cp:lastModifiedBy>Светлана</cp:lastModifiedBy>
  <cp:revision>40</cp:revision>
  <dcterms:created xsi:type="dcterms:W3CDTF">2017-02-20T19:37:58Z</dcterms:created>
  <dcterms:modified xsi:type="dcterms:W3CDTF">2024-03-01T06:56:22Z</dcterms:modified>
</cp:coreProperties>
</file>