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73" r:id="rId9"/>
    <p:sldId id="260" r:id="rId10"/>
    <p:sldId id="271" r:id="rId11"/>
    <p:sldId id="272" r:id="rId12"/>
    <p:sldId id="263" r:id="rId13"/>
    <p:sldId id="264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51" d="100"/>
          <a:sy n="51" d="100"/>
        </p:scale>
        <p:origin x="-1434" y="-12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18.10.2023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новая федеральная </a:t>
            </a:r>
            <a:endParaRPr lang="ru-RU" alt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algn="ctr" eaLnBrk="1" hangingPunct="1"/>
            <a:r>
              <a:rPr lang="ru-RU" altLang="ru-RU" sz="2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  <a:endParaRPr lang="ru-RU" alt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 smtClean="0">
                <a:latin typeface="Georgia" panose="02040502050405020303" pitchFamily="18" charset="0"/>
              </a:rPr>
              <a:t>Муниципальное бюджетное дошкольное образовательное учреждение </a:t>
            </a:r>
            <a:r>
              <a:rPr lang="ru-RU" altLang="ru-RU" dirty="0" err="1" smtClean="0">
                <a:latin typeface="Georgia" panose="02040502050405020303" pitchFamily="18" charset="0"/>
              </a:rPr>
              <a:t>Фировский</a:t>
            </a:r>
            <a:r>
              <a:rPr lang="ru-RU" altLang="ru-RU" dirty="0" smtClean="0">
                <a:latin typeface="Georgia" panose="02040502050405020303" pitchFamily="18" charset="0"/>
              </a:rPr>
              <a:t> детский сад «Родничок»</a:t>
            </a: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395536" y="302359"/>
            <a:ext cx="8280920" cy="5447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 sz="3200" i="1" dirty="0" smtClean="0">
              <a:solidFill>
                <a:srgbClr val="0070C0"/>
              </a:solidFill>
              <a:cs typeface="Calibri" pitchFamily="34" charset="0"/>
            </a:endParaRPr>
          </a:p>
          <a:p>
            <a:pPr algn="ctr" eaLnBrk="1" hangingPunct="1"/>
            <a:r>
              <a:rPr lang="ru-RU" altLang="ru-RU" sz="3200" i="1" dirty="0" smtClean="0">
                <a:solidFill>
                  <a:srgbClr val="0070C0"/>
                </a:solidFill>
                <a:cs typeface="Calibri" pitchFamily="34" charset="0"/>
              </a:rPr>
              <a:t>Разрабатываемая </a:t>
            </a:r>
            <a:r>
              <a:rPr lang="ru-RU" altLang="ru-RU" sz="3200" i="1" dirty="0" smtClean="0">
                <a:solidFill>
                  <a:srgbClr val="0070C0"/>
                </a:solidFill>
                <a:cs typeface="Calibri" pitchFamily="34" charset="0"/>
              </a:rPr>
              <a:t>в нашем детском саду образовательная программа на 60% состоит из обязательной части, </a:t>
            </a:r>
            <a:r>
              <a:rPr lang="ru-RU" altLang="ru-RU" sz="3200" i="1" dirty="0" err="1" smtClean="0">
                <a:solidFill>
                  <a:srgbClr val="0070C0"/>
                </a:solidFill>
                <a:cs typeface="Calibri" pitchFamily="34" charset="0"/>
              </a:rPr>
              <a:t>т.е</a:t>
            </a:r>
            <a:r>
              <a:rPr lang="ru-RU" altLang="ru-RU" sz="3200" i="1" dirty="0" smtClean="0">
                <a:solidFill>
                  <a:srgbClr val="0070C0"/>
                </a:solidFill>
                <a:cs typeface="Calibri" pitchFamily="34" charset="0"/>
              </a:rPr>
              <a:t> части взятой из ФОП ДО. </a:t>
            </a:r>
          </a:p>
          <a:p>
            <a:pPr algn="ctr" eaLnBrk="1" hangingPunct="1"/>
            <a:r>
              <a:rPr lang="ru-RU" altLang="ru-RU" sz="3200" i="1" dirty="0" smtClean="0">
                <a:solidFill>
                  <a:srgbClr val="0070C0"/>
                </a:solidFill>
                <a:cs typeface="Calibri" pitchFamily="34" charset="0"/>
              </a:rPr>
              <a:t>Остальные 40% разрабатываются самостоятельно учреждением.</a:t>
            </a:r>
          </a:p>
          <a:p>
            <a:pPr algn="ctr" eaLnBrk="1" hangingPunct="1"/>
            <a:r>
              <a:rPr lang="ru-RU" altLang="ru-RU" sz="3200" i="1" dirty="0" smtClean="0">
                <a:solidFill>
                  <a:srgbClr val="0070C0"/>
                </a:solidFill>
                <a:cs typeface="Calibri" pitchFamily="34" charset="0"/>
              </a:rPr>
              <a:t> В эти 40% входят наши традиции, работа с другими организациями посёлка, реализация дополнительных парциальных программ. </a:t>
            </a:r>
          </a:p>
          <a:p>
            <a:pPr eaLnBrk="1" hangingPunct="1"/>
            <a:endParaRPr lang="ru-RU" altLang="ru-RU" sz="2800" i="1" dirty="0">
              <a:solidFill>
                <a:srgbClr val="0070C0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2013"/>
            <a:ext cx="84969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В </a:t>
            </a:r>
            <a:r>
              <a:rPr lang="ru-RU" sz="2800" i="1" dirty="0" smtClean="0">
                <a:solidFill>
                  <a:srgbClr val="0070C0"/>
                </a:solidFill>
              </a:rPr>
              <a:t>этой части образовательной программы </a:t>
            </a:r>
            <a:r>
              <a:rPr lang="ru-RU" sz="2800" i="1" dirty="0">
                <a:solidFill>
                  <a:srgbClr val="0070C0"/>
                </a:solidFill>
              </a:rPr>
              <a:t>мы знакомим детей с историей нашей </a:t>
            </a:r>
            <a:r>
              <a:rPr lang="ru-RU" sz="2800" i="1" dirty="0" smtClean="0">
                <a:solidFill>
                  <a:srgbClr val="0070C0"/>
                </a:solidFill>
              </a:rPr>
              <a:t>области, района, посёлка, природой</a:t>
            </a:r>
            <a:r>
              <a:rPr lang="ru-RU" sz="2800" i="1" dirty="0">
                <a:solidFill>
                  <a:srgbClr val="0070C0"/>
                </a:solidFill>
              </a:rPr>
              <a:t>, </a:t>
            </a:r>
            <a:r>
              <a:rPr lang="ru-RU" sz="2800" i="1" dirty="0" smtClean="0">
                <a:solidFill>
                  <a:srgbClr val="0070C0"/>
                </a:solidFill>
              </a:rPr>
              <a:t>людьми нашего края. </a:t>
            </a:r>
            <a:r>
              <a:rPr lang="ru-RU" sz="2800" i="1" dirty="0">
                <a:solidFill>
                  <a:srgbClr val="0070C0"/>
                </a:solidFill>
              </a:rPr>
              <a:t>Тем самым воспитываем в детях любовь к своей малой Родине, </a:t>
            </a:r>
            <a:r>
              <a:rPr lang="ru-RU" sz="2800" i="1" dirty="0" smtClean="0">
                <a:solidFill>
                  <a:srgbClr val="0070C0"/>
                </a:solidFill>
              </a:rPr>
              <a:t>уважение </a:t>
            </a:r>
            <a:r>
              <a:rPr lang="ru-RU" sz="2800" i="1" dirty="0">
                <a:solidFill>
                  <a:srgbClr val="0070C0"/>
                </a:solidFill>
              </a:rPr>
              <a:t>к людям, желание стать добрым, отзывчивым, любящем своих близких и уважающим окружающих.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" y="3396687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393" y="3608487"/>
            <a:ext cx="4110088" cy="3082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836712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0070C0"/>
                </a:solidFill>
              </a:rPr>
              <a:t>Таким образом, ребёнок не готовится к жизни, он уже живёт. И наша с вами задача сделать  период дошкольного детства интересным, развивающим,  плодотворным, и конечно воспитывающим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78950"/>
            <a:ext cx="4082141" cy="3061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878950"/>
            <a:ext cx="4115719" cy="3086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 smtClean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начали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работать по новой федеральной образовательной 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программе дошкольного образования (ФОП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</a:t>
            </a: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). </a:t>
            </a:r>
            <a:endParaRPr lang="ru-RU" altLang="ru-RU" sz="34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 smtClean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25.11 2022г. № </a:t>
            </a:r>
            <a:r>
              <a:rPr lang="ru-RU" sz="34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  <a:endParaRPr lang="ru-RU" sz="34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3384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000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5720" indent="0">
              <a:buNone/>
            </a:pPr>
            <a:endParaRPr lang="ru-RU" sz="2000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5720" indent="0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14571"/>
            <a:ext cx="3743739" cy="2814429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u="sng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Преимущество единой </a:t>
            </a: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ФОП ДО </a:t>
            </a:r>
            <a:endParaRPr lang="ru-RU" altLang="ru-RU" sz="28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в</a:t>
            </a:r>
            <a:r>
              <a:rPr lang="ru-RU" altLang="ru-RU" sz="2800" b="1" dirty="0" smtClean="0">
                <a:solidFill>
                  <a:srgbClr val="002060"/>
                </a:solidFill>
                <a:latin typeface="Georgia" panose="02040502050405020303" pitchFamily="18" charset="0"/>
              </a:rPr>
              <a:t> том, что все регионы Российской Федерации будут работать по одной программе и в случае перевода ребёнка в другое дошкольное учреждение, задачи воспитания и образования останутся прежними.</a:t>
            </a:r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</a:t>
            </a: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  <a:endParaRPr lang="ru-RU" sz="24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2376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23123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25560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172296" y="3615816"/>
            <a:ext cx="1044623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3615816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7" y="620688"/>
            <a:ext cx="779893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дошкольного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образования</a:t>
            </a:r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pPr algn="ctr"/>
            <a:r>
              <a:rPr lang="ru-RU" sz="20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</a:t>
            </a:r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танут  основой для разработки образовательных программ ДОО</a:t>
            </a:r>
            <a:endParaRPr lang="ru-RU" sz="2000" dirty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Целью </a:t>
            </a:r>
            <a:r>
              <a:rPr lang="ru-RU" sz="3600" dirty="0">
                <a:solidFill>
                  <a:srgbClr val="0070C0"/>
                </a:solidFill>
                <a:latin typeface="Georgia" panose="02040502050405020303" pitchFamily="18" charset="0"/>
                <a:cs typeface="+mn-cs"/>
              </a:rPr>
              <a:t>Федеральной программы является разностороннее развитие ребенка в период дошкольного детства с учетом возрастных и индивидуальных особенностей на основе духовно-нравственных ценностей российского народа, исторических и национально-культурных традиций.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692696"/>
            <a:ext cx="763284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rgbClr val="0070C0"/>
                </a:solidFill>
              </a:rPr>
              <a:t>К традиционным российским духовно-нравственным ценностям относятся, прежде всего, жизнь, достоинство, права и свободы человека, патриотизм, </a:t>
            </a:r>
            <a:r>
              <a:rPr lang="ru-RU" sz="2800" dirty="0" smtClean="0">
                <a:solidFill>
                  <a:srgbClr val="0070C0"/>
                </a:solidFill>
              </a:rPr>
              <a:t>гражданственность, </a:t>
            </a:r>
            <a:r>
              <a:rPr lang="ru-RU" sz="2800" dirty="0">
                <a:solidFill>
                  <a:srgbClr val="0070C0"/>
                </a:solidFill>
              </a:rPr>
              <a:t>высокие нравственные идеалы, крепкая семья, созидательный труд, приоритет духовного над материальным, гуманизм, милосердие, справедливость, коллективизм, </a:t>
            </a:r>
          </a:p>
          <a:p>
            <a:pPr algn="ctr"/>
            <a:r>
              <a:rPr lang="ru-RU" sz="2800" dirty="0">
                <a:solidFill>
                  <a:srgbClr val="0070C0"/>
                </a:solidFill>
              </a:rPr>
              <a:t>взаимопомощь и взаимоуважение, историческая память и преемственность поколений, единство народов России .</a:t>
            </a:r>
          </a:p>
        </p:txBody>
      </p:sp>
    </p:spTree>
    <p:extLst>
      <p:ext uri="{BB962C8B-B14F-4D97-AF65-F5344CB8AC3E}">
        <p14:creationId xmlns:p14="http://schemas.microsoft.com/office/powerpoint/2010/main" val="149136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</a:t>
            </a: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</a:t>
            </a: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ДО входят:</a:t>
            </a: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 smtClean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347</TotalTime>
  <Words>502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Светлана</cp:lastModifiedBy>
  <cp:revision>32</cp:revision>
  <dcterms:created xsi:type="dcterms:W3CDTF">2023-02-22T14:53:18Z</dcterms:created>
  <dcterms:modified xsi:type="dcterms:W3CDTF">2023-10-18T10:57:46Z</dcterms:modified>
</cp:coreProperties>
</file>